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8" r:id="rId1"/>
  </p:sldMasterIdLst>
  <p:notesMasterIdLst>
    <p:notesMasterId r:id="rId14"/>
  </p:notesMasterIdLst>
  <p:sldIdLst>
    <p:sldId id="256" r:id="rId2"/>
    <p:sldId id="258" r:id="rId3"/>
    <p:sldId id="259" r:id="rId4"/>
    <p:sldId id="257" r:id="rId5"/>
    <p:sldId id="265" r:id="rId6"/>
    <p:sldId id="260" r:id="rId7"/>
    <p:sldId id="262" r:id="rId8"/>
    <p:sldId id="266" r:id="rId9"/>
    <p:sldId id="263" r:id="rId10"/>
    <p:sldId id="264" r:id="rId11"/>
    <p:sldId id="261"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3"/>
    <p:restoredTop sz="75683"/>
  </p:normalViewPr>
  <p:slideViewPr>
    <p:cSldViewPr snapToGrid="0" snapToObjects="1">
      <p:cViewPr varScale="1">
        <p:scale>
          <a:sx n="104" d="100"/>
          <a:sy n="104" d="100"/>
        </p:scale>
        <p:origin x="232" y="51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Cross Entropy Loss - 2-layer</a:t>
            </a:r>
            <a:r>
              <a:rPr lang="en-US" baseline="0"/>
              <a:t> FC DNN</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Sheet1!$C$1</c:f>
              <c:strCache>
                <c:ptCount val="1"/>
                <c:pt idx="0">
                  <c:v>train_loss</c:v>
                </c:pt>
              </c:strCache>
            </c:strRef>
          </c:tx>
          <c:spPr>
            <a:ln w="28575" cap="rnd">
              <a:solidFill>
                <a:schemeClr val="accent1"/>
              </a:solidFill>
              <a:round/>
            </a:ln>
            <a:effectLst/>
          </c:spPr>
          <c:marker>
            <c:symbol val="none"/>
          </c:marker>
          <c:val>
            <c:numRef>
              <c:f>Sheet1!$C$2:$C$82</c:f>
              <c:numCache>
                <c:formatCode>General</c:formatCode>
                <c:ptCount val="81"/>
                <c:pt idx="0">
                  <c:v>0.95652999999999999</c:v>
                </c:pt>
                <c:pt idx="1">
                  <c:v>0.32568000000000003</c:v>
                </c:pt>
                <c:pt idx="2">
                  <c:v>0.27350999999999998</c:v>
                </c:pt>
                <c:pt idx="3">
                  <c:v>0.24729999999999999</c:v>
                </c:pt>
                <c:pt idx="4">
                  <c:v>0.22819</c:v>
                </c:pt>
                <c:pt idx="5">
                  <c:v>0.21306</c:v>
                </c:pt>
                <c:pt idx="6">
                  <c:v>0.19902</c:v>
                </c:pt>
                <c:pt idx="7">
                  <c:v>0.18694</c:v>
                </c:pt>
                <c:pt idx="8">
                  <c:v>0.17574999999999999</c:v>
                </c:pt>
                <c:pt idx="9">
                  <c:v>0.16547999999999999</c:v>
                </c:pt>
                <c:pt idx="10">
                  <c:v>0.15642</c:v>
                </c:pt>
                <c:pt idx="11">
                  <c:v>0.14818000000000001</c:v>
                </c:pt>
                <c:pt idx="12">
                  <c:v>0.14025000000000001</c:v>
                </c:pt>
                <c:pt idx="13">
                  <c:v>0.13322000000000001</c:v>
                </c:pt>
                <c:pt idx="14">
                  <c:v>0.12631000000000001</c:v>
                </c:pt>
                <c:pt idx="15">
                  <c:v>0.12021</c:v>
                </c:pt>
                <c:pt idx="16">
                  <c:v>0.11438</c:v>
                </c:pt>
                <c:pt idx="17">
                  <c:v>0.1089</c:v>
                </c:pt>
                <c:pt idx="18">
                  <c:v>0.10378999999999999</c:v>
                </c:pt>
                <c:pt idx="19">
                  <c:v>9.9150000000000002E-2</c:v>
                </c:pt>
                <c:pt idx="20">
                  <c:v>9.4659999999999994E-2</c:v>
                </c:pt>
                <c:pt idx="21">
                  <c:v>9.0310000000000001E-2</c:v>
                </c:pt>
                <c:pt idx="22">
                  <c:v>8.6480000000000001E-2</c:v>
                </c:pt>
                <c:pt idx="23">
                  <c:v>8.2610000000000003E-2</c:v>
                </c:pt>
                <c:pt idx="24">
                  <c:v>7.9079999999999998E-2</c:v>
                </c:pt>
                <c:pt idx="25">
                  <c:v>7.5649999999999995E-2</c:v>
                </c:pt>
                <c:pt idx="26">
                  <c:v>7.2550000000000003E-2</c:v>
                </c:pt>
                <c:pt idx="27">
                  <c:v>6.9400000000000003E-2</c:v>
                </c:pt>
                <c:pt idx="28">
                  <c:v>6.6500000000000004E-2</c:v>
                </c:pt>
                <c:pt idx="29">
                  <c:v>6.3729999999999995E-2</c:v>
                </c:pt>
                <c:pt idx="30">
                  <c:v>6.1280000000000001E-2</c:v>
                </c:pt>
                <c:pt idx="31">
                  <c:v>5.8749999999999997E-2</c:v>
                </c:pt>
                <c:pt idx="32">
                  <c:v>5.6469999999999999E-2</c:v>
                </c:pt>
                <c:pt idx="33">
                  <c:v>5.4239999999999997E-2</c:v>
                </c:pt>
                <c:pt idx="34">
                  <c:v>5.203E-2</c:v>
                </c:pt>
                <c:pt idx="35">
                  <c:v>4.9950000000000001E-2</c:v>
                </c:pt>
                <c:pt idx="36">
                  <c:v>4.82E-2</c:v>
                </c:pt>
                <c:pt idx="37">
                  <c:v>4.6210000000000001E-2</c:v>
                </c:pt>
                <c:pt idx="38">
                  <c:v>4.4600000000000001E-2</c:v>
                </c:pt>
                <c:pt idx="39">
                  <c:v>4.292E-2</c:v>
                </c:pt>
                <c:pt idx="40">
                  <c:v>4.1329999999999999E-2</c:v>
                </c:pt>
                <c:pt idx="41">
                  <c:v>3.9820000000000001E-2</c:v>
                </c:pt>
                <c:pt idx="42">
                  <c:v>3.8449999999999998E-2</c:v>
                </c:pt>
                <c:pt idx="43">
                  <c:v>3.6940000000000001E-2</c:v>
                </c:pt>
                <c:pt idx="44">
                  <c:v>3.5740000000000001E-2</c:v>
                </c:pt>
                <c:pt idx="45">
                  <c:v>3.4450000000000001E-2</c:v>
                </c:pt>
                <c:pt idx="46">
                  <c:v>3.329E-2</c:v>
                </c:pt>
                <c:pt idx="47">
                  <c:v>3.2169999999999997E-2</c:v>
                </c:pt>
                <c:pt idx="48">
                  <c:v>3.1029999999999999E-2</c:v>
                </c:pt>
                <c:pt idx="49">
                  <c:v>3.0020000000000002E-2</c:v>
                </c:pt>
                <c:pt idx="50">
                  <c:v>2.903E-2</c:v>
                </c:pt>
                <c:pt idx="51">
                  <c:v>2.8150000000000001E-2</c:v>
                </c:pt>
                <c:pt idx="52">
                  <c:v>2.7179999999999999E-2</c:v>
                </c:pt>
                <c:pt idx="53">
                  <c:v>2.6360000000000001E-2</c:v>
                </c:pt>
                <c:pt idx="54">
                  <c:v>2.5530000000000001E-2</c:v>
                </c:pt>
                <c:pt idx="55">
                  <c:v>2.4729999999999999E-2</c:v>
                </c:pt>
                <c:pt idx="56">
                  <c:v>2.3879999999999998E-2</c:v>
                </c:pt>
                <c:pt idx="57">
                  <c:v>2.3189999999999999E-2</c:v>
                </c:pt>
                <c:pt idx="58">
                  <c:v>2.2540000000000001E-2</c:v>
                </c:pt>
                <c:pt idx="59">
                  <c:v>2.1850000000000001E-2</c:v>
                </c:pt>
                <c:pt idx="60">
                  <c:v>2.1229999999999999E-2</c:v>
                </c:pt>
                <c:pt idx="61">
                  <c:v>2.061E-2</c:v>
                </c:pt>
                <c:pt idx="62">
                  <c:v>2.0060000000000001E-2</c:v>
                </c:pt>
                <c:pt idx="63">
                  <c:v>1.9470000000000001E-2</c:v>
                </c:pt>
                <c:pt idx="64">
                  <c:v>1.8880000000000001E-2</c:v>
                </c:pt>
                <c:pt idx="65">
                  <c:v>1.8409999999999999E-2</c:v>
                </c:pt>
                <c:pt idx="66">
                  <c:v>1.7899999999999999E-2</c:v>
                </c:pt>
                <c:pt idx="67">
                  <c:v>1.7430000000000001E-2</c:v>
                </c:pt>
                <c:pt idx="68">
                  <c:v>1.6990000000000002E-2</c:v>
                </c:pt>
                <c:pt idx="69">
                  <c:v>1.6469999999999999E-2</c:v>
                </c:pt>
                <c:pt idx="70">
                  <c:v>1.61E-2</c:v>
                </c:pt>
                <c:pt idx="71">
                  <c:v>1.5679999999999999E-2</c:v>
                </c:pt>
                <c:pt idx="72">
                  <c:v>1.528E-2</c:v>
                </c:pt>
                <c:pt idx="73">
                  <c:v>1.49E-2</c:v>
                </c:pt>
                <c:pt idx="74">
                  <c:v>1.453E-2</c:v>
                </c:pt>
                <c:pt idx="75">
                  <c:v>1.417E-2</c:v>
                </c:pt>
                <c:pt idx="76">
                  <c:v>1.383E-2</c:v>
                </c:pt>
                <c:pt idx="77">
                  <c:v>1.3520000000000001E-2</c:v>
                </c:pt>
                <c:pt idx="78">
                  <c:v>1.319E-2</c:v>
                </c:pt>
                <c:pt idx="79">
                  <c:v>1.2869999999999999E-2</c:v>
                </c:pt>
                <c:pt idx="80">
                  <c:v>1.261E-2</c:v>
                </c:pt>
              </c:numCache>
            </c:numRef>
          </c:val>
          <c:smooth val="0"/>
          <c:extLst>
            <c:ext xmlns:c16="http://schemas.microsoft.com/office/drawing/2014/chart" uri="{C3380CC4-5D6E-409C-BE32-E72D297353CC}">
              <c16:uniqueId val="{00000000-8D8E-784C-8413-484406CE105A}"/>
            </c:ext>
          </c:extLst>
        </c:ser>
        <c:ser>
          <c:idx val="1"/>
          <c:order val="1"/>
          <c:tx>
            <c:strRef>
              <c:f>Sheet1!$D$1</c:f>
              <c:strCache>
                <c:ptCount val="1"/>
                <c:pt idx="0">
                  <c:v>test_loss</c:v>
                </c:pt>
              </c:strCache>
            </c:strRef>
          </c:tx>
          <c:spPr>
            <a:ln w="28575" cap="rnd">
              <a:solidFill>
                <a:schemeClr val="accent2"/>
              </a:solidFill>
              <a:round/>
            </a:ln>
            <a:effectLst/>
          </c:spPr>
          <c:marker>
            <c:symbol val="none"/>
          </c:marker>
          <c:val>
            <c:numRef>
              <c:f>Sheet1!$D$2:$D$82</c:f>
              <c:numCache>
                <c:formatCode>General</c:formatCode>
                <c:ptCount val="81"/>
                <c:pt idx="0">
                  <c:v>0.36525999999999997</c:v>
                </c:pt>
                <c:pt idx="1">
                  <c:v>0.28148000000000001</c:v>
                </c:pt>
                <c:pt idx="2">
                  <c:v>0.25267000000000001</c:v>
                </c:pt>
                <c:pt idx="3">
                  <c:v>0.23716999999999999</c:v>
                </c:pt>
                <c:pt idx="4">
                  <c:v>0.22267000000000001</c:v>
                </c:pt>
                <c:pt idx="5">
                  <c:v>0.21179000000000001</c:v>
                </c:pt>
                <c:pt idx="6">
                  <c:v>0.20244999999999999</c:v>
                </c:pt>
                <c:pt idx="7">
                  <c:v>0.19402</c:v>
                </c:pt>
                <c:pt idx="8">
                  <c:v>0.18498999999999999</c:v>
                </c:pt>
                <c:pt idx="9">
                  <c:v>0.17826</c:v>
                </c:pt>
                <c:pt idx="10">
                  <c:v>0.17083000000000001</c:v>
                </c:pt>
                <c:pt idx="11">
                  <c:v>0.16696</c:v>
                </c:pt>
                <c:pt idx="12">
                  <c:v>0.16008</c:v>
                </c:pt>
                <c:pt idx="13">
                  <c:v>0.15475</c:v>
                </c:pt>
                <c:pt idx="14">
                  <c:v>0.15096999999999999</c:v>
                </c:pt>
                <c:pt idx="15">
                  <c:v>0.14496000000000001</c:v>
                </c:pt>
                <c:pt idx="16">
                  <c:v>0.14379</c:v>
                </c:pt>
                <c:pt idx="17">
                  <c:v>0.13800999999999999</c:v>
                </c:pt>
                <c:pt idx="18">
                  <c:v>0.13436999999999999</c:v>
                </c:pt>
                <c:pt idx="19">
                  <c:v>0.13192000000000001</c:v>
                </c:pt>
                <c:pt idx="20">
                  <c:v>0.12873999999999999</c:v>
                </c:pt>
                <c:pt idx="21">
                  <c:v>0.12669</c:v>
                </c:pt>
                <c:pt idx="22">
                  <c:v>0.12345</c:v>
                </c:pt>
                <c:pt idx="23">
                  <c:v>0.12166</c:v>
                </c:pt>
                <c:pt idx="24">
                  <c:v>0.11963</c:v>
                </c:pt>
                <c:pt idx="25">
                  <c:v>0.11769</c:v>
                </c:pt>
                <c:pt idx="26">
                  <c:v>0.11558</c:v>
                </c:pt>
                <c:pt idx="27">
                  <c:v>0.11362999999999999</c:v>
                </c:pt>
                <c:pt idx="28">
                  <c:v>0.11171</c:v>
                </c:pt>
                <c:pt idx="29">
                  <c:v>0.11082</c:v>
                </c:pt>
                <c:pt idx="30">
                  <c:v>0.10849</c:v>
                </c:pt>
                <c:pt idx="31">
                  <c:v>0.10793</c:v>
                </c:pt>
                <c:pt idx="32">
                  <c:v>0.10594000000000001</c:v>
                </c:pt>
                <c:pt idx="33">
                  <c:v>0.10546999999999999</c:v>
                </c:pt>
                <c:pt idx="34">
                  <c:v>0.10388</c:v>
                </c:pt>
                <c:pt idx="35">
                  <c:v>0.10285</c:v>
                </c:pt>
                <c:pt idx="36">
                  <c:v>0.10213</c:v>
                </c:pt>
                <c:pt idx="37">
                  <c:v>0.10120999999999999</c:v>
                </c:pt>
                <c:pt idx="38">
                  <c:v>0.10009</c:v>
                </c:pt>
                <c:pt idx="39">
                  <c:v>9.9489999999999995E-2</c:v>
                </c:pt>
                <c:pt idx="40">
                  <c:v>9.8479999999999998E-2</c:v>
                </c:pt>
                <c:pt idx="41">
                  <c:v>9.7970000000000002E-2</c:v>
                </c:pt>
                <c:pt idx="42">
                  <c:v>9.7650000000000001E-2</c:v>
                </c:pt>
                <c:pt idx="43">
                  <c:v>9.6479999999999996E-2</c:v>
                </c:pt>
                <c:pt idx="44">
                  <c:v>9.6019999999999994E-2</c:v>
                </c:pt>
                <c:pt idx="45">
                  <c:v>9.5039999999999999E-2</c:v>
                </c:pt>
                <c:pt idx="46">
                  <c:v>9.5089999999999994E-2</c:v>
                </c:pt>
                <c:pt idx="47">
                  <c:v>9.4530000000000003E-2</c:v>
                </c:pt>
                <c:pt idx="48">
                  <c:v>9.4070000000000001E-2</c:v>
                </c:pt>
                <c:pt idx="49">
                  <c:v>9.35E-2</c:v>
                </c:pt>
                <c:pt idx="50">
                  <c:v>9.3509999999999996E-2</c:v>
                </c:pt>
                <c:pt idx="51">
                  <c:v>9.2920000000000003E-2</c:v>
                </c:pt>
                <c:pt idx="52">
                  <c:v>9.282E-2</c:v>
                </c:pt>
                <c:pt idx="53">
                  <c:v>9.2520000000000005E-2</c:v>
                </c:pt>
                <c:pt idx="54">
                  <c:v>9.2149999999999996E-2</c:v>
                </c:pt>
                <c:pt idx="55">
                  <c:v>9.1630000000000003E-2</c:v>
                </c:pt>
                <c:pt idx="56">
                  <c:v>9.1450000000000004E-2</c:v>
                </c:pt>
                <c:pt idx="57">
                  <c:v>9.1340000000000005E-2</c:v>
                </c:pt>
                <c:pt idx="58">
                  <c:v>9.1120000000000007E-2</c:v>
                </c:pt>
                <c:pt idx="59">
                  <c:v>9.0800000000000006E-2</c:v>
                </c:pt>
                <c:pt idx="60">
                  <c:v>9.0770000000000003E-2</c:v>
                </c:pt>
                <c:pt idx="61">
                  <c:v>9.0999999999999998E-2</c:v>
                </c:pt>
                <c:pt idx="62">
                  <c:v>9.0109999999999996E-2</c:v>
                </c:pt>
                <c:pt idx="63">
                  <c:v>9.017E-2</c:v>
                </c:pt>
                <c:pt idx="64">
                  <c:v>9.0459999999999999E-2</c:v>
                </c:pt>
                <c:pt idx="65">
                  <c:v>8.9819999999999997E-2</c:v>
                </c:pt>
                <c:pt idx="66">
                  <c:v>8.9749999999999996E-2</c:v>
                </c:pt>
                <c:pt idx="67">
                  <c:v>8.9569999999999997E-2</c:v>
                </c:pt>
                <c:pt idx="68">
                  <c:v>8.9410000000000003E-2</c:v>
                </c:pt>
                <c:pt idx="69">
                  <c:v>8.9480000000000004E-2</c:v>
                </c:pt>
                <c:pt idx="70">
                  <c:v>8.9319999999999997E-2</c:v>
                </c:pt>
                <c:pt idx="71">
                  <c:v>8.9469999999999994E-2</c:v>
                </c:pt>
                <c:pt idx="72">
                  <c:v>8.9349999999999999E-2</c:v>
                </c:pt>
                <c:pt idx="73">
                  <c:v>8.9010000000000006E-2</c:v>
                </c:pt>
                <c:pt idx="74">
                  <c:v>8.8919999999999999E-2</c:v>
                </c:pt>
                <c:pt idx="75">
                  <c:v>8.8889999999999997E-2</c:v>
                </c:pt>
                <c:pt idx="76">
                  <c:v>8.881E-2</c:v>
                </c:pt>
                <c:pt idx="77">
                  <c:v>8.8760000000000006E-2</c:v>
                </c:pt>
                <c:pt idx="78">
                  <c:v>8.8770000000000002E-2</c:v>
                </c:pt>
                <c:pt idx="79">
                  <c:v>8.8789999999999994E-2</c:v>
                </c:pt>
                <c:pt idx="80">
                  <c:v>8.8900000000000007E-2</c:v>
                </c:pt>
              </c:numCache>
            </c:numRef>
          </c:val>
          <c:smooth val="0"/>
          <c:extLst>
            <c:ext xmlns:c16="http://schemas.microsoft.com/office/drawing/2014/chart" uri="{C3380CC4-5D6E-409C-BE32-E72D297353CC}">
              <c16:uniqueId val="{00000001-8D8E-784C-8413-484406CE105A}"/>
            </c:ext>
          </c:extLst>
        </c:ser>
        <c:dLbls>
          <c:showLegendKey val="0"/>
          <c:showVal val="0"/>
          <c:showCatName val="0"/>
          <c:showSerName val="0"/>
          <c:showPercent val="0"/>
          <c:showBubbleSize val="0"/>
        </c:dLbls>
        <c:smooth val="0"/>
        <c:axId val="853772303"/>
        <c:axId val="853794671"/>
      </c:lineChart>
      <c:catAx>
        <c:axId val="853772303"/>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53794671"/>
        <c:crosses val="autoZero"/>
        <c:auto val="1"/>
        <c:lblAlgn val="ctr"/>
        <c:lblOffset val="100"/>
        <c:noMultiLvlLbl val="0"/>
      </c:catAx>
      <c:valAx>
        <c:axId val="853794671"/>
        <c:scaling>
          <c:orientation val="minMax"/>
          <c:max val="0.4"/>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5377230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Cross Entropy Loss - Convolutional</a:t>
            </a:r>
            <a:r>
              <a:rPr lang="en-US" baseline="0"/>
              <a:t>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 (2)'!$C$1</c:f>
              <c:strCache>
                <c:ptCount val="1"/>
                <c:pt idx="0">
                  <c:v>train_loss</c:v>
                </c:pt>
              </c:strCache>
            </c:strRef>
          </c:tx>
          <c:spPr>
            <a:ln w="28575" cap="rnd">
              <a:solidFill>
                <a:schemeClr val="accent1"/>
              </a:solidFill>
              <a:round/>
            </a:ln>
            <a:effectLst/>
          </c:spPr>
          <c:marker>
            <c:symbol val="none"/>
          </c:marker>
          <c:val>
            <c:numRef>
              <c:f>'Sheet1 (2)'!$C$2:$C$82</c:f>
              <c:numCache>
                <c:formatCode>General</c:formatCode>
                <c:ptCount val="81"/>
                <c:pt idx="0">
                  <c:v>0.78059999999999996</c:v>
                </c:pt>
                <c:pt idx="1">
                  <c:v>0.31846000000000002</c:v>
                </c:pt>
                <c:pt idx="2">
                  <c:v>0.26990999999999998</c:v>
                </c:pt>
                <c:pt idx="3">
                  <c:v>0.24068000000000001</c:v>
                </c:pt>
                <c:pt idx="4">
                  <c:v>0.22090000000000001</c:v>
                </c:pt>
                <c:pt idx="5">
                  <c:v>0.20676</c:v>
                </c:pt>
                <c:pt idx="6">
                  <c:v>0.19497999999999999</c:v>
                </c:pt>
                <c:pt idx="7">
                  <c:v>0.18385000000000001</c:v>
                </c:pt>
                <c:pt idx="8">
                  <c:v>0.16900000000000001</c:v>
                </c:pt>
                <c:pt idx="9">
                  <c:v>0.1555</c:v>
                </c:pt>
                <c:pt idx="10">
                  <c:v>0.13827999999999999</c:v>
                </c:pt>
                <c:pt idx="11">
                  <c:v>0.12279</c:v>
                </c:pt>
                <c:pt idx="12">
                  <c:v>0.10664</c:v>
                </c:pt>
                <c:pt idx="13">
                  <c:v>9.3759999999999996E-2</c:v>
                </c:pt>
                <c:pt idx="14">
                  <c:v>8.3510000000000001E-2</c:v>
                </c:pt>
                <c:pt idx="15">
                  <c:v>7.4649999999999994E-2</c:v>
                </c:pt>
                <c:pt idx="16">
                  <c:v>6.7599999999999993E-2</c:v>
                </c:pt>
                <c:pt idx="17">
                  <c:v>6.2469999999999998E-2</c:v>
                </c:pt>
                <c:pt idx="18">
                  <c:v>5.8520000000000003E-2</c:v>
                </c:pt>
                <c:pt idx="19">
                  <c:v>5.3760000000000002E-2</c:v>
                </c:pt>
                <c:pt idx="20">
                  <c:v>5.1299999999999998E-2</c:v>
                </c:pt>
                <c:pt idx="21">
                  <c:v>4.922E-2</c:v>
                </c:pt>
                <c:pt idx="22">
                  <c:v>4.6829999999999997E-2</c:v>
                </c:pt>
                <c:pt idx="23">
                  <c:v>4.428E-2</c:v>
                </c:pt>
                <c:pt idx="24">
                  <c:v>4.113E-2</c:v>
                </c:pt>
                <c:pt idx="25">
                  <c:v>3.8760000000000003E-2</c:v>
                </c:pt>
                <c:pt idx="26">
                  <c:v>3.7479999999999999E-2</c:v>
                </c:pt>
                <c:pt idx="27">
                  <c:v>3.5639999999999998E-2</c:v>
                </c:pt>
                <c:pt idx="28">
                  <c:v>3.712E-2</c:v>
                </c:pt>
                <c:pt idx="29">
                  <c:v>3.2820000000000002E-2</c:v>
                </c:pt>
                <c:pt idx="30">
                  <c:v>3.0929999999999999E-2</c:v>
                </c:pt>
                <c:pt idx="31">
                  <c:v>2.92E-2</c:v>
                </c:pt>
                <c:pt idx="32">
                  <c:v>2.8920000000000001E-2</c:v>
                </c:pt>
                <c:pt idx="33">
                  <c:v>2.7449999999999999E-2</c:v>
                </c:pt>
                <c:pt idx="34">
                  <c:v>2.5700000000000001E-2</c:v>
                </c:pt>
                <c:pt idx="35">
                  <c:v>2.453E-2</c:v>
                </c:pt>
                <c:pt idx="36">
                  <c:v>2.349E-2</c:v>
                </c:pt>
                <c:pt idx="37">
                  <c:v>2.2800000000000001E-2</c:v>
                </c:pt>
                <c:pt idx="38">
                  <c:v>2.223E-2</c:v>
                </c:pt>
                <c:pt idx="39">
                  <c:v>2.0320000000000001E-2</c:v>
                </c:pt>
                <c:pt idx="40">
                  <c:v>1.9429999999999999E-2</c:v>
                </c:pt>
                <c:pt idx="41">
                  <c:v>1.9019999999999999E-2</c:v>
                </c:pt>
                <c:pt idx="42">
                  <c:v>1.866E-2</c:v>
                </c:pt>
                <c:pt idx="43">
                  <c:v>1.7500000000000002E-2</c:v>
                </c:pt>
                <c:pt idx="44">
                  <c:v>1.788E-2</c:v>
                </c:pt>
                <c:pt idx="45">
                  <c:v>1.5559999999999999E-2</c:v>
                </c:pt>
                <c:pt idx="46">
                  <c:v>1.5480000000000001E-2</c:v>
                </c:pt>
                <c:pt idx="47">
                  <c:v>1.474E-2</c:v>
                </c:pt>
                <c:pt idx="48">
                  <c:v>1.464E-2</c:v>
                </c:pt>
                <c:pt idx="49">
                  <c:v>1.391E-2</c:v>
                </c:pt>
                <c:pt idx="50">
                  <c:v>1.354E-2</c:v>
                </c:pt>
                <c:pt idx="51">
                  <c:v>1.41E-2</c:v>
                </c:pt>
                <c:pt idx="52">
                  <c:v>1.306E-2</c:v>
                </c:pt>
              </c:numCache>
            </c:numRef>
          </c:val>
          <c:smooth val="0"/>
          <c:extLst>
            <c:ext xmlns:c16="http://schemas.microsoft.com/office/drawing/2014/chart" uri="{C3380CC4-5D6E-409C-BE32-E72D297353CC}">
              <c16:uniqueId val="{00000000-AD4E-584C-ADA1-869152167223}"/>
            </c:ext>
          </c:extLst>
        </c:ser>
        <c:ser>
          <c:idx val="1"/>
          <c:order val="1"/>
          <c:tx>
            <c:strRef>
              <c:f>'Sheet1 (2)'!$D$1</c:f>
              <c:strCache>
                <c:ptCount val="1"/>
                <c:pt idx="0">
                  <c:v>test_loss</c:v>
                </c:pt>
              </c:strCache>
            </c:strRef>
          </c:tx>
          <c:spPr>
            <a:ln w="28575" cap="rnd">
              <a:solidFill>
                <a:schemeClr val="accent2"/>
              </a:solidFill>
              <a:round/>
            </a:ln>
            <a:effectLst/>
          </c:spPr>
          <c:marker>
            <c:symbol val="none"/>
          </c:marker>
          <c:val>
            <c:numRef>
              <c:f>'Sheet1 (2)'!$D$2:$D$82</c:f>
              <c:numCache>
                <c:formatCode>General</c:formatCode>
                <c:ptCount val="81"/>
                <c:pt idx="0">
                  <c:v>0.33283000000000001</c:v>
                </c:pt>
                <c:pt idx="1">
                  <c:v>0.26989000000000002</c:v>
                </c:pt>
                <c:pt idx="2">
                  <c:v>0.24651000000000001</c:v>
                </c:pt>
                <c:pt idx="3">
                  <c:v>0.22062000000000001</c:v>
                </c:pt>
                <c:pt idx="4">
                  <c:v>0.21453</c:v>
                </c:pt>
                <c:pt idx="5">
                  <c:v>0.19675000000000001</c:v>
                </c:pt>
                <c:pt idx="6">
                  <c:v>0.18565000000000001</c:v>
                </c:pt>
                <c:pt idx="7">
                  <c:v>0.17632</c:v>
                </c:pt>
                <c:pt idx="8">
                  <c:v>0.16886999999999999</c:v>
                </c:pt>
                <c:pt idx="9">
                  <c:v>0.15537999999999999</c:v>
                </c:pt>
                <c:pt idx="10">
                  <c:v>0.14122999999999999</c:v>
                </c:pt>
                <c:pt idx="11">
                  <c:v>0.12046</c:v>
                </c:pt>
                <c:pt idx="12">
                  <c:v>0.10815</c:v>
                </c:pt>
                <c:pt idx="13">
                  <c:v>0.10138999999999999</c:v>
                </c:pt>
                <c:pt idx="14">
                  <c:v>9.7309999999999994E-2</c:v>
                </c:pt>
                <c:pt idx="15">
                  <c:v>8.9469999999999994E-2</c:v>
                </c:pt>
                <c:pt idx="16">
                  <c:v>8.1759999999999999E-2</c:v>
                </c:pt>
                <c:pt idx="17">
                  <c:v>8.1559999999999994E-2</c:v>
                </c:pt>
                <c:pt idx="18">
                  <c:v>7.9020000000000007E-2</c:v>
                </c:pt>
                <c:pt idx="19">
                  <c:v>7.2980000000000003E-2</c:v>
                </c:pt>
                <c:pt idx="20">
                  <c:v>7.3980000000000004E-2</c:v>
                </c:pt>
                <c:pt idx="21">
                  <c:v>7.5740000000000002E-2</c:v>
                </c:pt>
                <c:pt idx="22">
                  <c:v>7.1669999999999998E-2</c:v>
                </c:pt>
                <c:pt idx="23">
                  <c:v>7.1110000000000007E-2</c:v>
                </c:pt>
                <c:pt idx="24">
                  <c:v>6.9040000000000004E-2</c:v>
                </c:pt>
                <c:pt idx="25">
                  <c:v>7.084E-2</c:v>
                </c:pt>
                <c:pt idx="26">
                  <c:v>7.2330000000000005E-2</c:v>
                </c:pt>
                <c:pt idx="27">
                  <c:v>7.0129999999999998E-2</c:v>
                </c:pt>
                <c:pt idx="28">
                  <c:v>7.0620000000000002E-2</c:v>
                </c:pt>
                <c:pt idx="29">
                  <c:v>7.0540000000000005E-2</c:v>
                </c:pt>
                <c:pt idx="30">
                  <c:v>7.1419999999999997E-2</c:v>
                </c:pt>
                <c:pt idx="31">
                  <c:v>7.3819999999999997E-2</c:v>
                </c:pt>
                <c:pt idx="32">
                  <c:v>7.2959999999999997E-2</c:v>
                </c:pt>
                <c:pt idx="33">
                  <c:v>7.1470000000000006E-2</c:v>
                </c:pt>
                <c:pt idx="34">
                  <c:v>7.5139999999999998E-2</c:v>
                </c:pt>
                <c:pt idx="35">
                  <c:v>7.2779999999999997E-2</c:v>
                </c:pt>
                <c:pt idx="36">
                  <c:v>7.4079999999999993E-2</c:v>
                </c:pt>
                <c:pt idx="37">
                  <c:v>7.1790000000000007E-2</c:v>
                </c:pt>
                <c:pt idx="38">
                  <c:v>7.3380000000000001E-2</c:v>
                </c:pt>
                <c:pt idx="39">
                  <c:v>7.85E-2</c:v>
                </c:pt>
                <c:pt idx="40">
                  <c:v>7.6649999999999996E-2</c:v>
                </c:pt>
                <c:pt idx="41">
                  <c:v>7.5689999999999993E-2</c:v>
                </c:pt>
                <c:pt idx="42">
                  <c:v>7.9310000000000005E-2</c:v>
                </c:pt>
                <c:pt idx="43">
                  <c:v>7.5749999999999998E-2</c:v>
                </c:pt>
                <c:pt idx="44">
                  <c:v>7.7170000000000002E-2</c:v>
                </c:pt>
                <c:pt idx="45">
                  <c:v>7.9119999999999996E-2</c:v>
                </c:pt>
                <c:pt idx="46">
                  <c:v>7.757E-2</c:v>
                </c:pt>
                <c:pt idx="47">
                  <c:v>8.448E-2</c:v>
                </c:pt>
                <c:pt idx="48">
                  <c:v>8.301E-2</c:v>
                </c:pt>
                <c:pt idx="49">
                  <c:v>8.0949999999999994E-2</c:v>
                </c:pt>
                <c:pt idx="50">
                  <c:v>8.4250000000000005E-2</c:v>
                </c:pt>
                <c:pt idx="51">
                  <c:v>8.4739999999999996E-2</c:v>
                </c:pt>
                <c:pt idx="52">
                  <c:v>8.5779999999999995E-2</c:v>
                </c:pt>
              </c:numCache>
            </c:numRef>
          </c:val>
          <c:smooth val="0"/>
          <c:extLst>
            <c:ext xmlns:c16="http://schemas.microsoft.com/office/drawing/2014/chart" uri="{C3380CC4-5D6E-409C-BE32-E72D297353CC}">
              <c16:uniqueId val="{00000001-AD4E-584C-ADA1-869152167223}"/>
            </c:ext>
          </c:extLst>
        </c:ser>
        <c:dLbls>
          <c:showLegendKey val="0"/>
          <c:showVal val="0"/>
          <c:showCatName val="0"/>
          <c:showSerName val="0"/>
          <c:showPercent val="0"/>
          <c:showBubbleSize val="0"/>
        </c:dLbls>
        <c:smooth val="0"/>
        <c:axId val="853772303"/>
        <c:axId val="853794671"/>
      </c:lineChart>
      <c:catAx>
        <c:axId val="853772303"/>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53794671"/>
        <c:crosses val="autoZero"/>
        <c:auto val="1"/>
        <c:lblAlgn val="ctr"/>
        <c:lblOffset val="100"/>
        <c:noMultiLvlLbl val="0"/>
      </c:catAx>
      <c:valAx>
        <c:axId val="853794671"/>
        <c:scaling>
          <c:orientation val="minMax"/>
          <c:max val="0.4"/>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5377230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2.jpg>
</file>

<file path=ppt/media/image3.gif>
</file>

<file path=ppt/media/image4.tiff>
</file>

<file path=ppt/media/image5.png>
</file>

<file path=ppt/media/image6.tiff>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684D48-0ACA-6B44-A944-683D6D1C811D}" type="datetimeFigureOut">
              <a:rPr lang="en-US" smtClean="0"/>
              <a:t>6/17/20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9D7E-6B69-8A40-B0A2-9A08BBE41210}" type="slidenum">
              <a:rPr lang="en-US" smtClean="0"/>
              <a:t>‹#›</a:t>
            </a:fld>
            <a:endParaRPr lang="en-US"/>
          </a:p>
        </p:txBody>
      </p:sp>
    </p:spTree>
    <p:extLst>
      <p:ext uri="{BB962C8B-B14F-4D97-AF65-F5344CB8AC3E}">
        <p14:creationId xmlns:p14="http://schemas.microsoft.com/office/powerpoint/2010/main" val="3111452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little much to explain in a minute,</a:t>
            </a:r>
          </a:p>
          <a:p>
            <a:endParaRPr lang="en-US" dirty="0"/>
          </a:p>
          <a:p>
            <a:r>
              <a:rPr lang="en-US" dirty="0"/>
              <a:t>One way to see conv. moving weighted </a:t>
            </a:r>
            <a:r>
              <a:rPr lang="en-US" dirty="0" err="1"/>
              <a:t>avg</a:t>
            </a:r>
            <a:endParaRPr lang="en-US" dirty="0"/>
          </a:p>
          <a:p>
            <a:endParaRPr lang="en-US" dirty="0"/>
          </a:p>
          <a:p>
            <a:r>
              <a:rPr lang="en-US" dirty="0"/>
              <a:t>Weights are Kernel</a:t>
            </a:r>
          </a:p>
          <a:p>
            <a:endParaRPr lang="en-US" dirty="0"/>
          </a:p>
          <a:p>
            <a:r>
              <a:rPr lang="en-US" dirty="0"/>
              <a:t>Animation</a:t>
            </a:r>
          </a:p>
          <a:p>
            <a:r>
              <a:rPr lang="en-US" dirty="0"/>
              <a:t>- input -- call it "image" - blue region</a:t>
            </a:r>
          </a:p>
          <a:p>
            <a:r>
              <a:rPr lang="en-US" dirty="0"/>
              <a:t>- Kernel is the shaded 3x3 region moving across the image</a:t>
            </a:r>
          </a:p>
          <a:p>
            <a:r>
              <a:rPr lang="en-US" dirty="0"/>
              <a:t>- The output is in green, and is that weighted average I was talking about</a:t>
            </a:r>
          </a:p>
          <a:p>
            <a:r>
              <a:rPr lang="en-US" dirty="0"/>
              <a:t>- Concept: padding is the border, and can make sure the output captures the edges effectively, as well helping to maintain control over the output size</a:t>
            </a:r>
          </a:p>
          <a:p>
            <a:r>
              <a:rPr lang="en-US" dirty="0"/>
              <a:t>- Concept: stride, which is the step size, here is 1 in both dimensions, but can be really anything. Stride  </a:t>
            </a:r>
          </a:p>
          <a:p>
            <a:r>
              <a:rPr lang="en-US" dirty="0"/>
              <a:t>- Another concept is channels, not illustrated. When we're dealing with images we might have RGB channels, but in the middle of a conv. network, the concept of channels becomes more abstract, and really just has to do with how many kernels and parameters we want to have working</a:t>
            </a:r>
          </a:p>
          <a:p>
            <a:endParaRPr lang="en-US" dirty="0"/>
          </a:p>
        </p:txBody>
      </p:sp>
      <p:sp>
        <p:nvSpPr>
          <p:cNvPr id="4" name="Slide Number Placeholder 3"/>
          <p:cNvSpPr>
            <a:spLocks noGrp="1"/>
          </p:cNvSpPr>
          <p:nvPr>
            <p:ph type="sldNum" sz="quarter" idx="5"/>
          </p:nvPr>
        </p:nvSpPr>
        <p:spPr/>
        <p:txBody>
          <a:bodyPr/>
          <a:lstStyle/>
          <a:p>
            <a:fld id="{EEBD9D7E-6B69-8A40-B0A2-9A08BBE41210}" type="slidenum">
              <a:rPr lang="en-US" smtClean="0"/>
              <a:t>2</a:t>
            </a:fld>
            <a:endParaRPr lang="en-US"/>
          </a:p>
        </p:txBody>
      </p:sp>
    </p:spTree>
    <p:extLst>
      <p:ext uri="{BB962C8B-B14F-4D97-AF65-F5344CB8AC3E}">
        <p14:creationId xmlns:p14="http://schemas.microsoft.com/office/powerpoint/2010/main" val="3427157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computer vision, or even just in photoshop, convolution can be used for work like edge detection, seen on the left where it helps us recognize that this bunny thing might actually be some kind of a vampire.</a:t>
            </a:r>
          </a:p>
          <a:p>
            <a:endParaRPr lang="en-US" dirty="0"/>
          </a:p>
          <a:p>
            <a:r>
              <a:rPr lang="en-US" dirty="0"/>
              <a:t>Convolution can also be understood as a filtering mechanism, so in audio we can use a convolutional filter, that eliminates parts of a signal at certain frequencies.</a:t>
            </a:r>
          </a:p>
          <a:p>
            <a:endParaRPr lang="en-US" dirty="0"/>
          </a:p>
          <a:p>
            <a:r>
              <a:rPr lang="en-US" dirty="0"/>
              <a:t>So in that example on the right, you have an input signal that's a few periods of a sine wave combined with a ramp.</a:t>
            </a:r>
          </a:p>
          <a:p>
            <a:endParaRPr lang="en-US" dirty="0"/>
          </a:p>
          <a:p>
            <a:r>
              <a:rPr lang="en-US" dirty="0"/>
              <a:t>Depending on the weights you have in a one-dimensional kernel, computing that moving weighted average can leave only the low frequency ramp, or only the high </a:t>
            </a:r>
            <a:r>
              <a:rPr lang="en-US" dirty="0" err="1"/>
              <a:t>freq</a:t>
            </a:r>
            <a:r>
              <a:rPr lang="en-US" dirty="0"/>
              <a:t> sine wave</a:t>
            </a:r>
          </a:p>
          <a:p>
            <a:endParaRPr lang="en-US" dirty="0"/>
          </a:p>
        </p:txBody>
      </p:sp>
      <p:sp>
        <p:nvSpPr>
          <p:cNvPr id="4" name="Slide Number Placeholder 3"/>
          <p:cNvSpPr>
            <a:spLocks noGrp="1"/>
          </p:cNvSpPr>
          <p:nvPr>
            <p:ph type="sldNum" sz="quarter" idx="5"/>
          </p:nvPr>
        </p:nvSpPr>
        <p:spPr/>
        <p:txBody>
          <a:bodyPr/>
          <a:lstStyle/>
          <a:p>
            <a:fld id="{EEBD9D7E-6B69-8A40-B0A2-9A08BBE41210}" type="slidenum">
              <a:rPr lang="en-US" smtClean="0"/>
              <a:t>3</a:t>
            </a:fld>
            <a:endParaRPr lang="en-US"/>
          </a:p>
        </p:txBody>
      </p:sp>
    </p:spTree>
    <p:extLst>
      <p:ext uri="{BB962C8B-B14F-4D97-AF65-F5344CB8AC3E}">
        <p14:creationId xmlns:p14="http://schemas.microsoft.com/office/powerpoint/2010/main" val="29448368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of my algorithm implementation was backprop, much like others </a:t>
            </a:r>
          </a:p>
          <a:p>
            <a:endParaRPr lang="en-US" dirty="0"/>
          </a:p>
          <a:p>
            <a:r>
              <a:rPr lang="en-US" dirty="0"/>
              <a:t>I </a:t>
            </a:r>
            <a:r>
              <a:rPr lang="en-US" dirty="0" err="1"/>
              <a:t>wanna</a:t>
            </a:r>
            <a:r>
              <a:rPr lang="en-US" dirty="0"/>
              <a:t> breeze through Backprop overview</a:t>
            </a:r>
          </a:p>
          <a:p>
            <a:endParaRPr lang="en-US" dirty="0"/>
          </a:p>
          <a:p>
            <a:r>
              <a:rPr lang="en-US" dirty="0"/>
              <a:t>This online textbook distilled it to four equations:</a:t>
            </a:r>
          </a:p>
          <a:p>
            <a:endParaRPr lang="en-US" dirty="0"/>
          </a:p>
          <a:p>
            <a:r>
              <a:rPr lang="en-US" dirty="0"/>
              <a:t>Computing the error of the output layer from a cost function and the gradient of your final activation,</a:t>
            </a:r>
          </a:p>
          <a:p>
            <a:endParaRPr lang="en-US" dirty="0"/>
          </a:p>
          <a:p>
            <a:r>
              <a:rPr lang="en-US" dirty="0"/>
              <a:t>the error of every other layer based on values from the layer above it and the gradient of the activation</a:t>
            </a:r>
          </a:p>
          <a:p>
            <a:endParaRPr lang="en-US" dirty="0"/>
          </a:p>
          <a:p>
            <a:r>
              <a:rPr lang="en-US" dirty="0"/>
              <a:t>Then the real good stuff, where we use those two equations to update our bias and our weights</a:t>
            </a:r>
          </a:p>
        </p:txBody>
      </p:sp>
      <p:sp>
        <p:nvSpPr>
          <p:cNvPr id="4" name="Slide Number Placeholder 3"/>
          <p:cNvSpPr>
            <a:spLocks noGrp="1"/>
          </p:cNvSpPr>
          <p:nvPr>
            <p:ph type="sldNum" sz="quarter" idx="5"/>
          </p:nvPr>
        </p:nvSpPr>
        <p:spPr/>
        <p:txBody>
          <a:bodyPr/>
          <a:lstStyle/>
          <a:p>
            <a:fld id="{EEBD9D7E-6B69-8A40-B0A2-9A08BBE41210}" type="slidenum">
              <a:rPr lang="en-US" smtClean="0"/>
              <a:t>4</a:t>
            </a:fld>
            <a:endParaRPr lang="en-US"/>
          </a:p>
        </p:txBody>
      </p:sp>
    </p:spTree>
    <p:extLst>
      <p:ext uri="{BB962C8B-B14F-4D97-AF65-F5344CB8AC3E}">
        <p14:creationId xmlns:p14="http://schemas.microsoft.com/office/powerpoint/2010/main" val="12333101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twice]</a:t>
            </a:r>
          </a:p>
          <a:p>
            <a:endParaRPr lang="en-US" dirty="0"/>
          </a:p>
          <a:p>
            <a:endParaRPr lang="en-US" dirty="0"/>
          </a:p>
          <a:p>
            <a:r>
              <a:rPr lang="en-US" dirty="0"/>
              <a:t>I focused on trying to make my implementation very generic, where each step in the backprop has the same interface, where given input X, output y, and an error value of output y, each layer or module should return three partial derivatives: </a:t>
            </a:r>
            <a:r>
              <a:rPr lang="en-US" dirty="0" err="1"/>
              <a:t>wrt</a:t>
            </a:r>
            <a:r>
              <a:rPr lang="en-US" dirty="0"/>
              <a:t> x, its weights, and its bias.</a:t>
            </a:r>
          </a:p>
          <a:p>
            <a:endParaRPr lang="en-US" dirty="0"/>
          </a:p>
          <a:p>
            <a:r>
              <a:rPr lang="en-US" dirty="0"/>
              <a:t>[back]</a:t>
            </a:r>
          </a:p>
          <a:p>
            <a:endParaRPr lang="en-US" dirty="0"/>
          </a:p>
          <a:p>
            <a:r>
              <a:rPr lang="en-US" dirty="0"/>
              <a:t>Not all modules have a weight and a bias, so you can see here that </a:t>
            </a:r>
            <a:r>
              <a:rPr lang="en-US" dirty="0" err="1"/>
              <a:t>ReLU</a:t>
            </a:r>
            <a:r>
              <a:rPr lang="en-US" dirty="0"/>
              <a:t> returns only the partial derivative </a:t>
            </a:r>
            <a:r>
              <a:rPr lang="en-US" dirty="0" err="1"/>
              <a:t>w.r.t</a:t>
            </a:r>
            <a:r>
              <a:rPr lang="en-US" dirty="0"/>
              <a:t>. X</a:t>
            </a:r>
          </a:p>
          <a:p>
            <a:endParaRPr lang="en-US" dirty="0"/>
          </a:p>
          <a:p>
            <a:r>
              <a:rPr lang="en-US" dirty="0"/>
              <a:t>Note that I </a:t>
            </a:r>
            <a:r>
              <a:rPr lang="en-US" dirty="0" err="1"/>
              <a:t>kinda</a:t>
            </a:r>
            <a:r>
              <a:rPr lang="en-US" dirty="0"/>
              <a:t> split up that second equation here, treating it more like its own layer, where given this "</a:t>
            </a:r>
            <a:r>
              <a:rPr lang="en-US" dirty="0" err="1"/>
              <a:t>dy</a:t>
            </a:r>
            <a:r>
              <a:rPr lang="en-US" dirty="0"/>
              <a:t>" I return this part of the equation as a "dx"</a:t>
            </a:r>
          </a:p>
          <a:p>
            <a:endParaRPr lang="en-US" dirty="0"/>
          </a:p>
          <a:p>
            <a:r>
              <a:rPr lang="en-US" dirty="0"/>
              <a:t>[</a:t>
            </a:r>
            <a:r>
              <a:rPr lang="en-US" dirty="0" err="1"/>
              <a:t>fw</a:t>
            </a:r>
            <a:r>
              <a:rPr lang="en-US" dirty="0"/>
              <a:t>]</a:t>
            </a:r>
          </a:p>
          <a:p>
            <a:endParaRPr lang="en-US" dirty="0"/>
          </a:p>
          <a:p>
            <a:r>
              <a:rPr lang="en-US" dirty="0"/>
              <a:t>Combined with this little decorator function that I apply to every layer's forward step, this generic interface lets me step through the recursive backward stuff in a way that doesn't care what kind of layer or activation or cost we're looking at.</a:t>
            </a:r>
          </a:p>
          <a:p>
            <a:endParaRPr lang="en-US" dirty="0"/>
          </a:p>
          <a:p>
            <a:r>
              <a:rPr lang="en-US" dirty="0"/>
              <a:t>[</a:t>
            </a:r>
            <a:r>
              <a:rPr lang="en-US" dirty="0" err="1"/>
              <a:t>fw</a:t>
            </a:r>
            <a:r>
              <a:rPr lang="en-US" dirty="0"/>
              <a:t>]</a:t>
            </a:r>
          </a:p>
          <a:p>
            <a:endParaRPr lang="en-US" dirty="0"/>
          </a:p>
          <a:p>
            <a:r>
              <a:rPr lang="en-US" dirty="0"/>
              <a:t>And I can build a sequential network like so, and the backpropagation function lives on the output itself, which is something I had on the brain since I'd been playing with </a:t>
            </a:r>
            <a:r>
              <a:rPr lang="en-US" dirty="0" err="1"/>
              <a:t>PyTorch</a:t>
            </a:r>
            <a:r>
              <a:rPr lang="en-US" dirty="0"/>
              <a:t> recently, and that's how they do it</a:t>
            </a:r>
          </a:p>
          <a:p>
            <a:endParaRPr lang="en-US" dirty="0"/>
          </a:p>
        </p:txBody>
      </p:sp>
      <p:sp>
        <p:nvSpPr>
          <p:cNvPr id="4" name="Slide Number Placeholder 3"/>
          <p:cNvSpPr>
            <a:spLocks noGrp="1"/>
          </p:cNvSpPr>
          <p:nvPr>
            <p:ph type="sldNum" sz="quarter" idx="5"/>
          </p:nvPr>
        </p:nvSpPr>
        <p:spPr/>
        <p:txBody>
          <a:bodyPr/>
          <a:lstStyle/>
          <a:p>
            <a:fld id="{EEBD9D7E-6B69-8A40-B0A2-9A08BBE41210}" type="slidenum">
              <a:rPr lang="en-US" smtClean="0"/>
              <a:t>5</a:t>
            </a:fld>
            <a:endParaRPr lang="en-US"/>
          </a:p>
        </p:txBody>
      </p:sp>
    </p:spTree>
    <p:extLst>
      <p:ext uri="{BB962C8B-B14F-4D97-AF65-F5344CB8AC3E}">
        <p14:creationId xmlns:p14="http://schemas.microsoft.com/office/powerpoint/2010/main" val="8966318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given that structure, implementing the convolution layer meant:</a:t>
            </a:r>
          </a:p>
          <a:p>
            <a:endParaRPr lang="en-US" dirty="0"/>
          </a:p>
          <a:p>
            <a:r>
              <a:rPr lang="en-US" dirty="0"/>
              <a:t>implementing a forward pass, that first equation, which weights and sums the input values like was illustrated before.</a:t>
            </a:r>
          </a:p>
          <a:p>
            <a:endParaRPr lang="en-US" dirty="0"/>
          </a:p>
          <a:p>
            <a:r>
              <a:rPr lang="en-US" dirty="0"/>
              <a:t>The backward pass has those three elements, for bias, weights and an input delta</a:t>
            </a:r>
          </a:p>
          <a:p>
            <a:endParaRPr lang="en-US" dirty="0"/>
          </a:p>
          <a:p>
            <a:r>
              <a:rPr lang="en-US" dirty="0"/>
              <a:t>The bias gradient sums up the gradient from the successive layer</a:t>
            </a:r>
          </a:p>
          <a:p>
            <a:endParaRPr lang="en-US" dirty="0"/>
          </a:p>
          <a:p>
            <a:r>
              <a:rPr lang="en-US" dirty="0"/>
              <a:t>The weight gradient multiplies the output gradient by our moving X window, summed up</a:t>
            </a:r>
          </a:p>
          <a:p>
            <a:endParaRPr lang="en-US" dirty="0"/>
          </a:p>
          <a:p>
            <a:r>
              <a:rPr lang="en-US" dirty="0"/>
              <a:t>And the input gradient is a sum of the output gradient times each weight that touched that index on the input</a:t>
            </a:r>
          </a:p>
          <a:p>
            <a:endParaRPr lang="en-US" dirty="0"/>
          </a:p>
          <a:p>
            <a:r>
              <a:rPr lang="en-US" dirty="0"/>
              <a:t>Things get a little more sticky when we bring in weights and minibatches, so I'm </a:t>
            </a:r>
            <a:r>
              <a:rPr lang="en-US" dirty="0" err="1"/>
              <a:t>gonna</a:t>
            </a:r>
            <a:r>
              <a:rPr lang="en-US" dirty="0"/>
              <a:t> wave my hand about that and go to the next slide</a:t>
            </a:r>
          </a:p>
        </p:txBody>
      </p:sp>
      <p:sp>
        <p:nvSpPr>
          <p:cNvPr id="4" name="Slide Number Placeholder 3"/>
          <p:cNvSpPr>
            <a:spLocks noGrp="1"/>
          </p:cNvSpPr>
          <p:nvPr>
            <p:ph type="sldNum" sz="quarter" idx="5"/>
          </p:nvPr>
        </p:nvSpPr>
        <p:spPr/>
        <p:txBody>
          <a:bodyPr/>
          <a:lstStyle/>
          <a:p>
            <a:fld id="{EEBD9D7E-6B69-8A40-B0A2-9A08BBE41210}" type="slidenum">
              <a:rPr lang="en-US" smtClean="0"/>
              <a:t>6</a:t>
            </a:fld>
            <a:endParaRPr lang="en-US"/>
          </a:p>
        </p:txBody>
      </p:sp>
    </p:spTree>
    <p:extLst>
      <p:ext uri="{BB962C8B-B14F-4D97-AF65-F5344CB8AC3E}">
        <p14:creationId xmlns:p14="http://schemas.microsoft.com/office/powerpoint/2010/main" val="3945637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leaned on this kind of test a lot during implementation of all my layers</a:t>
            </a:r>
          </a:p>
          <a:p>
            <a:endParaRPr lang="en-US" dirty="0"/>
          </a:p>
          <a:p>
            <a:r>
              <a:rPr lang="en-US" dirty="0"/>
              <a:t>Basically this is a double check on all my derived gradients to make sure they align with a numerically calculated gradient, where I take a tiny step left &amp; right for every parameter I'm checking</a:t>
            </a:r>
          </a:p>
          <a:p>
            <a:endParaRPr lang="en-US" dirty="0"/>
          </a:p>
          <a:p>
            <a:r>
              <a:rPr lang="en-US" dirty="0"/>
              <a:t>It saved me a bunch of times, especially as I was fiddling with the convolution layer and trying to optimize the code so </a:t>
            </a:r>
            <a:r>
              <a:rPr lang="en-US" dirty="0" err="1"/>
              <a:t>numpy</a:t>
            </a:r>
            <a:r>
              <a:rPr lang="en-US" dirty="0"/>
              <a:t> could do more threading</a:t>
            </a:r>
          </a:p>
        </p:txBody>
      </p:sp>
      <p:sp>
        <p:nvSpPr>
          <p:cNvPr id="4" name="Slide Number Placeholder 3"/>
          <p:cNvSpPr>
            <a:spLocks noGrp="1"/>
          </p:cNvSpPr>
          <p:nvPr>
            <p:ph type="sldNum" sz="quarter" idx="5"/>
          </p:nvPr>
        </p:nvSpPr>
        <p:spPr/>
        <p:txBody>
          <a:bodyPr/>
          <a:lstStyle/>
          <a:p>
            <a:fld id="{EEBD9D7E-6B69-8A40-B0A2-9A08BBE41210}" type="slidenum">
              <a:rPr lang="en-US" smtClean="0"/>
              <a:t>7</a:t>
            </a:fld>
            <a:endParaRPr lang="en-US"/>
          </a:p>
        </p:txBody>
      </p:sp>
    </p:spTree>
    <p:extLst>
      <p:ext uri="{BB962C8B-B14F-4D97-AF65-F5344CB8AC3E}">
        <p14:creationId xmlns:p14="http://schemas.microsoft.com/office/powerpoint/2010/main" val="4572096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Experiment!</a:t>
            </a:r>
          </a:p>
          <a:p>
            <a:endParaRPr lang="en-US" dirty="0"/>
          </a:p>
          <a:p>
            <a:r>
              <a:rPr lang="en-US" dirty="0"/>
              <a:t>I'm not the only one who used MNIST, but for a rapid breakdown of my setup:</a:t>
            </a:r>
          </a:p>
        </p:txBody>
      </p:sp>
      <p:sp>
        <p:nvSpPr>
          <p:cNvPr id="4" name="Slide Number Placeholder 3"/>
          <p:cNvSpPr>
            <a:spLocks noGrp="1"/>
          </p:cNvSpPr>
          <p:nvPr>
            <p:ph type="sldNum" sz="quarter" idx="5"/>
          </p:nvPr>
        </p:nvSpPr>
        <p:spPr/>
        <p:txBody>
          <a:bodyPr/>
          <a:lstStyle/>
          <a:p>
            <a:fld id="{EEBD9D7E-6B69-8A40-B0A2-9A08BBE41210}" type="slidenum">
              <a:rPr lang="en-US" smtClean="0"/>
              <a:t>8</a:t>
            </a:fld>
            <a:endParaRPr lang="en-US"/>
          </a:p>
        </p:txBody>
      </p:sp>
    </p:spTree>
    <p:extLst>
      <p:ext uri="{BB962C8B-B14F-4D97-AF65-F5344CB8AC3E}">
        <p14:creationId xmlns:p14="http://schemas.microsoft.com/office/powerpoint/2010/main" val="3584484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original goal was to build a word recognizer, but this whole setup runs so slowly without having any code that can leverage GPUs</a:t>
            </a:r>
          </a:p>
          <a:p>
            <a:endParaRPr lang="en-US" dirty="0"/>
          </a:p>
          <a:p>
            <a:r>
              <a:rPr lang="en-US" dirty="0"/>
              <a:t>But I have some partial results so I thought I could talk about it briefly</a:t>
            </a:r>
          </a:p>
          <a:p>
            <a:endParaRPr lang="en-US" dirty="0"/>
          </a:p>
          <a:p>
            <a:endParaRPr lang="en-US" dirty="0"/>
          </a:p>
        </p:txBody>
      </p:sp>
      <p:sp>
        <p:nvSpPr>
          <p:cNvPr id="4" name="Slide Number Placeholder 3"/>
          <p:cNvSpPr>
            <a:spLocks noGrp="1"/>
          </p:cNvSpPr>
          <p:nvPr>
            <p:ph type="sldNum" sz="quarter" idx="5"/>
          </p:nvPr>
        </p:nvSpPr>
        <p:spPr/>
        <p:txBody>
          <a:bodyPr/>
          <a:lstStyle/>
          <a:p>
            <a:fld id="{EEBD9D7E-6B69-8A40-B0A2-9A08BBE41210}" type="slidenum">
              <a:rPr lang="en-US" smtClean="0"/>
              <a:t>12</a:t>
            </a:fld>
            <a:endParaRPr lang="en-US"/>
          </a:p>
        </p:txBody>
      </p:sp>
    </p:spTree>
    <p:extLst>
      <p:ext uri="{BB962C8B-B14F-4D97-AF65-F5344CB8AC3E}">
        <p14:creationId xmlns:p14="http://schemas.microsoft.com/office/powerpoint/2010/main" val="29721700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DDA51639-B2D6-4652-B8C3-1B4C224A7BAF}" type="datetimeFigureOut">
              <a:rPr lang="en-US" dirty="0"/>
              <a:t>6/17/20</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1A6AA8-A04B-4104-9AE2-BD48D340E27F}" type="datetimeFigureOut">
              <a:rPr lang="en-US" dirty="0"/>
              <a:t>6/17/20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4E0BF79-FAC6-4A96-8DE1-F7B82E2E1652}" type="datetimeFigureOut">
              <a:rPr lang="en-US" dirty="0"/>
              <a:t>6/17/20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FF5DD9-2C52-442D-92E2-8072C0C3D7CD}" type="datetimeFigureOut">
              <a:rPr lang="en-US" dirty="0"/>
              <a:t>6/17/20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C44961B7-6B89-48AB-966F-622E2788EECC}" type="datetimeFigureOut">
              <a:rPr lang="en-US" dirty="0"/>
              <a:t>6/17/20</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D3D6FB-79CC-4683-A046-BBE785BA1BED}" type="datetimeFigureOut">
              <a:rPr lang="en-US" dirty="0"/>
              <a:t>6/17/20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12B3E8-48F1-4B23-8498-D8A04A81EC9C}" type="datetimeFigureOut">
              <a:rPr lang="en-US" dirty="0"/>
              <a:t>6/17/20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90D90-AA62-404D-A741-635B4370F9CB}" type="datetimeFigureOut">
              <a:rPr lang="en-US" dirty="0"/>
              <a:t>6/17/20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7002E4-6836-46D1-9DBB-3C27C0DD3A89}" type="datetimeFigureOut">
              <a:rPr lang="en-US" dirty="0"/>
              <a:t>6/17/20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1CF131DD-A141-4471-BCF9-C6073EDD7E20}" type="datetimeFigureOut">
              <a:rPr lang="en-US" dirty="0"/>
              <a:t>6/17/20</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AB334A90-EB03-42F3-8859-2C2B2724C058}" type="datetimeFigureOut">
              <a:rPr lang="en-US" dirty="0"/>
              <a:t>6/17/20</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CBC48EC7-AF6A-48D3-8284-14BACBEBDD84}" type="datetimeFigureOut">
              <a:rPr lang="en-US" dirty="0"/>
              <a:t>6/17/20</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towardsdatascience.com/types-of-convolutions-in-deep-learning-717013397f4d"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7" Type="http://schemas.openxmlformats.org/officeDocument/2006/relationships/hyperlink" Target="https://www.dspguide.com/ch6/2.ht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developer.nvidia.com/discover/convolution" TargetMode="External"/><Relationship Id="rId5" Type="http://schemas.openxmlformats.org/officeDocument/2006/relationships/hyperlink" Target="https://towardsdatascience.com/types-of-convolutions-in-deep-learning-717013397f4d"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neuralnetworksanddeeplearning.com/chap2.ht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88803-7BA5-B24E-986F-6CC89BF26333}"/>
              </a:ext>
            </a:extLst>
          </p:cNvPr>
          <p:cNvSpPr>
            <a:spLocks noGrp="1"/>
          </p:cNvSpPr>
          <p:nvPr>
            <p:ph type="ctrTitle"/>
          </p:nvPr>
        </p:nvSpPr>
        <p:spPr/>
        <p:txBody>
          <a:bodyPr/>
          <a:lstStyle/>
          <a:p>
            <a:r>
              <a:rPr lang="en-US" dirty="0"/>
              <a:t>CONVOLUTIONAL</a:t>
            </a:r>
            <a:br>
              <a:rPr lang="en-US" dirty="0"/>
            </a:br>
            <a:r>
              <a:rPr lang="en-US" dirty="0"/>
              <a:t>NEURAL</a:t>
            </a:r>
            <a:br>
              <a:rPr lang="en-US" dirty="0"/>
            </a:br>
            <a:r>
              <a:rPr lang="en-US" dirty="0"/>
              <a:t>NETWORKS</a:t>
            </a:r>
          </a:p>
        </p:txBody>
      </p:sp>
      <p:sp>
        <p:nvSpPr>
          <p:cNvPr id="3" name="Subtitle 2">
            <a:extLst>
              <a:ext uri="{FF2B5EF4-FFF2-40B4-BE49-F238E27FC236}">
                <a16:creationId xmlns:a16="http://schemas.microsoft.com/office/drawing/2014/main" id="{4C09A406-473F-6942-94DA-5815AE6671A0}"/>
              </a:ext>
            </a:extLst>
          </p:cNvPr>
          <p:cNvSpPr>
            <a:spLocks noGrp="1"/>
          </p:cNvSpPr>
          <p:nvPr>
            <p:ph type="subTitle" idx="1"/>
          </p:nvPr>
        </p:nvSpPr>
        <p:spPr/>
        <p:txBody>
          <a:bodyPr/>
          <a:lstStyle/>
          <a:p>
            <a:r>
              <a:rPr lang="en-US" dirty="0"/>
              <a:t>Presented by Robert Gale  ❀  CS-559  ❀  Prof. </a:t>
            </a:r>
            <a:r>
              <a:rPr lang="en-US" dirty="0" err="1"/>
              <a:t>Xubo</a:t>
            </a:r>
            <a:r>
              <a:rPr lang="en-US" dirty="0"/>
              <a:t> Song</a:t>
            </a:r>
          </a:p>
        </p:txBody>
      </p:sp>
    </p:spTree>
    <p:extLst>
      <p:ext uri="{BB962C8B-B14F-4D97-AF65-F5344CB8AC3E}">
        <p14:creationId xmlns:p14="http://schemas.microsoft.com/office/powerpoint/2010/main" val="442780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D7607-2395-5843-B51F-C2EEB44B7463}"/>
              </a:ext>
            </a:extLst>
          </p:cNvPr>
          <p:cNvSpPr>
            <a:spLocks noGrp="1"/>
          </p:cNvSpPr>
          <p:nvPr>
            <p:ph type="title"/>
          </p:nvPr>
        </p:nvSpPr>
        <p:spPr/>
        <p:txBody>
          <a:bodyPr/>
          <a:lstStyle/>
          <a:p>
            <a:r>
              <a:rPr lang="en-US" dirty="0"/>
              <a:t>A Deeper Look</a:t>
            </a:r>
          </a:p>
        </p:txBody>
      </p:sp>
      <p:sp>
        <p:nvSpPr>
          <p:cNvPr id="3" name="Content Placeholder 2">
            <a:extLst>
              <a:ext uri="{FF2B5EF4-FFF2-40B4-BE49-F238E27FC236}">
                <a16:creationId xmlns:a16="http://schemas.microsoft.com/office/drawing/2014/main" id="{C6690061-B194-E742-8066-4EF61F3B844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34545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5ED03-5856-974A-B5DA-329CCB17D773}"/>
              </a:ext>
            </a:extLst>
          </p:cNvPr>
          <p:cNvSpPr>
            <a:spLocks noGrp="1"/>
          </p:cNvSpPr>
          <p:nvPr>
            <p:ph type="title"/>
          </p:nvPr>
        </p:nvSpPr>
        <p:spPr/>
        <p:txBody>
          <a:bodyPr/>
          <a:lstStyle/>
          <a:p>
            <a:r>
              <a:rPr lang="en-US" dirty="0"/>
              <a:t>Lessons Learned</a:t>
            </a:r>
          </a:p>
        </p:txBody>
      </p:sp>
      <p:sp>
        <p:nvSpPr>
          <p:cNvPr id="3" name="Content Placeholder 2">
            <a:extLst>
              <a:ext uri="{FF2B5EF4-FFF2-40B4-BE49-F238E27FC236}">
                <a16:creationId xmlns:a16="http://schemas.microsoft.com/office/drawing/2014/main" id="{1BA825EC-3E29-D649-BF55-8C611EAF9DE5}"/>
              </a:ext>
            </a:extLst>
          </p:cNvPr>
          <p:cNvSpPr>
            <a:spLocks noGrp="1"/>
          </p:cNvSpPr>
          <p:nvPr>
            <p:ph idx="1"/>
          </p:nvPr>
        </p:nvSpPr>
        <p:spPr/>
        <p:txBody>
          <a:bodyPr/>
          <a:lstStyle/>
          <a:p>
            <a:r>
              <a:rPr lang="en-US" dirty="0"/>
              <a:t>Weight initialization</a:t>
            </a:r>
          </a:p>
          <a:p>
            <a:r>
              <a:rPr lang="en-US" dirty="0"/>
              <a:t>Overly eager with the optimizations, breaking things</a:t>
            </a:r>
          </a:p>
          <a:p>
            <a:r>
              <a:rPr lang="en-US" dirty="0"/>
              <a:t>I’m not </a:t>
            </a:r>
            <a:r>
              <a:rPr lang="en-US" dirty="0" err="1"/>
              <a:t>gonna</a:t>
            </a:r>
            <a:r>
              <a:rPr lang="en-US" dirty="0"/>
              <a:t> build a viable toolkit in a couple of weekends</a:t>
            </a:r>
          </a:p>
          <a:p>
            <a:pPr lvl="1"/>
            <a:r>
              <a:rPr lang="en-US" dirty="0"/>
              <a:t>memory leaks, no GPU implementation, </a:t>
            </a:r>
            <a:r>
              <a:rPr lang="en-US" dirty="0" err="1"/>
              <a:t>etc</a:t>
            </a:r>
            <a:endParaRPr lang="en-US" dirty="0"/>
          </a:p>
        </p:txBody>
      </p:sp>
    </p:spTree>
    <p:extLst>
      <p:ext uri="{BB962C8B-B14F-4D97-AF65-F5344CB8AC3E}">
        <p14:creationId xmlns:p14="http://schemas.microsoft.com/office/powerpoint/2010/main" val="4246633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E55BD-D1A6-C348-BD0B-EE5E0DB2E2DC}"/>
              </a:ext>
            </a:extLst>
          </p:cNvPr>
          <p:cNvSpPr>
            <a:spLocks noGrp="1"/>
          </p:cNvSpPr>
          <p:nvPr>
            <p:ph type="title"/>
          </p:nvPr>
        </p:nvSpPr>
        <p:spPr/>
        <p:txBody>
          <a:bodyPr/>
          <a:lstStyle/>
          <a:p>
            <a:r>
              <a:rPr lang="en-US" dirty="0"/>
              <a:t>Experiment – CSLU Kids’ Speech</a:t>
            </a:r>
          </a:p>
        </p:txBody>
      </p:sp>
      <p:sp>
        <p:nvSpPr>
          <p:cNvPr id="10" name="TextBox 9">
            <a:extLst>
              <a:ext uri="{FF2B5EF4-FFF2-40B4-BE49-F238E27FC236}">
                <a16:creationId xmlns:a16="http://schemas.microsoft.com/office/drawing/2014/main" id="{AFEC7D05-2D25-A042-BD4A-3D97A07091B4}"/>
              </a:ext>
            </a:extLst>
          </p:cNvPr>
          <p:cNvSpPr txBox="1"/>
          <p:nvPr/>
        </p:nvSpPr>
        <p:spPr>
          <a:xfrm>
            <a:off x="1066800" y="1779687"/>
            <a:ext cx="4916731" cy="5078313"/>
          </a:xfrm>
          <a:prstGeom prst="rect">
            <a:avLst/>
          </a:prstGeom>
          <a:noFill/>
        </p:spPr>
        <p:txBody>
          <a:bodyPr wrap="none" rtlCol="0">
            <a:spAutoFit/>
          </a:bodyPr>
          <a:lstStyle/>
          <a:p>
            <a:pPr marL="285750" indent="-285750">
              <a:buFont typeface="Arial" panose="020B0604020202020204" pitchFamily="34" charset="0"/>
              <a:buChar char="•"/>
            </a:pPr>
            <a:r>
              <a:rPr lang="en-US" dirty="0"/>
              <a:t>1019 kids, aged K-12</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Each sample is a single word,</a:t>
            </a:r>
            <a:br>
              <a:rPr lang="en-US" dirty="0"/>
            </a:br>
            <a:r>
              <a:rPr lang="en-US" dirty="0"/>
              <a:t>narrowed to words “one” through “ten”</a:t>
            </a:r>
            <a:br>
              <a:rPr lang="en-US" dirty="0"/>
            </a:br>
            <a:endParaRPr lang="en-US" dirty="0"/>
          </a:p>
          <a:p>
            <a:pPr marL="285750" indent="-285750">
              <a:buFont typeface="Arial" panose="020B0604020202020204" pitchFamily="34" charset="0"/>
              <a:buChar char="•"/>
            </a:pPr>
            <a:r>
              <a:rPr lang="en-US" dirty="0"/>
              <a:t>26 </a:t>
            </a:r>
            <a:r>
              <a:rPr lang="en-US" dirty="0" err="1"/>
              <a:t>filterbank</a:t>
            </a:r>
            <a:r>
              <a:rPr lang="en-US" dirty="0"/>
              <a:t> features x 412 time steps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Train: 1481, Test: 363</a:t>
            </a:r>
            <a:br>
              <a:rPr lang="en-US" dirty="0"/>
            </a:br>
            <a:r>
              <a:rPr lang="en-US" dirty="0"/>
              <a:t>(grouped by speaker)</a:t>
            </a:r>
            <a:br>
              <a:rPr lang="en-US" dirty="0"/>
            </a:br>
            <a:endParaRPr lang="en-US" dirty="0"/>
          </a:p>
          <a:p>
            <a:pPr marL="285750" indent="-285750">
              <a:buFont typeface="Arial" panose="020B0604020202020204" pitchFamily="34" charset="0"/>
              <a:buChar char="•"/>
            </a:pPr>
            <a:r>
              <a:rPr lang="en-US" dirty="0"/>
              <a:t>30 epochs, early stopping</a:t>
            </a:r>
            <a:br>
              <a:rPr lang="en-US" dirty="0"/>
            </a:br>
            <a:endParaRPr lang="en-US" dirty="0"/>
          </a:p>
          <a:p>
            <a:pPr marL="285750" indent="-285750">
              <a:buFont typeface="Arial" panose="020B0604020202020204" pitchFamily="34" charset="0"/>
              <a:buChar char="•"/>
            </a:pPr>
            <a:r>
              <a:rPr lang="en-US" dirty="0"/>
              <a:t>Minibatches: 40 per</a:t>
            </a:r>
            <a:br>
              <a:rPr lang="en-US" dirty="0"/>
            </a:br>
            <a:endParaRPr lang="en-US" dirty="0"/>
          </a:p>
          <a:p>
            <a:pPr marL="285750" indent="-285750">
              <a:buFont typeface="Arial" panose="020B0604020202020204" pitchFamily="34" charset="0"/>
              <a:buChar char="•"/>
            </a:pPr>
            <a:r>
              <a:rPr lang="en-US" dirty="0"/>
              <a:t>0.0001 learn rate</a:t>
            </a:r>
            <a:br>
              <a:rPr lang="en-US" dirty="0"/>
            </a:br>
            <a:endParaRPr lang="en-US" dirty="0"/>
          </a:p>
          <a:p>
            <a:pPr marL="285750" indent="-285750">
              <a:buFont typeface="Arial" panose="020B0604020202020204" pitchFamily="34" charset="0"/>
              <a:buChar char="•"/>
            </a:pPr>
            <a:r>
              <a:rPr lang="en-US" dirty="0"/>
              <a:t>Each iteration:    </a:t>
            </a:r>
            <a:r>
              <a:rPr lang="en-US" dirty="0" err="1"/>
              <a:t>lr</a:t>
            </a:r>
            <a:r>
              <a:rPr lang="en-US" dirty="0"/>
              <a:t> *= 0.9999</a:t>
            </a:r>
          </a:p>
          <a:p>
            <a:pPr marL="285750" indent="-285750">
              <a:buFont typeface="Arial" panose="020B0604020202020204" pitchFamily="34" charset="0"/>
              <a:buChar char="•"/>
            </a:pPr>
            <a:endParaRPr lang="en-US" dirty="0"/>
          </a:p>
        </p:txBody>
      </p:sp>
      <p:grpSp>
        <p:nvGrpSpPr>
          <p:cNvPr id="15" name="Group 14">
            <a:extLst>
              <a:ext uri="{FF2B5EF4-FFF2-40B4-BE49-F238E27FC236}">
                <a16:creationId xmlns:a16="http://schemas.microsoft.com/office/drawing/2014/main" id="{46039A9A-C02D-9641-9A59-E278EBAB7062}"/>
              </a:ext>
            </a:extLst>
          </p:cNvPr>
          <p:cNvGrpSpPr/>
          <p:nvPr/>
        </p:nvGrpSpPr>
        <p:grpSpPr>
          <a:xfrm>
            <a:off x="6096000" y="2075327"/>
            <a:ext cx="3423247" cy="3767397"/>
            <a:chOff x="6409509" y="2014194"/>
            <a:chExt cx="3423247" cy="3767397"/>
          </a:xfrm>
        </p:grpSpPr>
        <p:grpSp>
          <p:nvGrpSpPr>
            <p:cNvPr id="13" name="Group 12">
              <a:extLst>
                <a:ext uri="{FF2B5EF4-FFF2-40B4-BE49-F238E27FC236}">
                  <a16:creationId xmlns:a16="http://schemas.microsoft.com/office/drawing/2014/main" id="{CBEA5D13-11DE-8344-8652-A516352E0416}"/>
                </a:ext>
              </a:extLst>
            </p:cNvPr>
            <p:cNvGrpSpPr/>
            <p:nvPr/>
          </p:nvGrpSpPr>
          <p:grpSpPr>
            <a:xfrm>
              <a:off x="6409509" y="2014194"/>
              <a:ext cx="3423247" cy="3174540"/>
              <a:chOff x="5791672" y="1913293"/>
              <a:chExt cx="6210300" cy="5759107"/>
            </a:xfrm>
          </p:grpSpPr>
          <p:pic>
            <p:nvPicPr>
              <p:cNvPr id="12" name="Picture 11">
                <a:extLst>
                  <a:ext uri="{FF2B5EF4-FFF2-40B4-BE49-F238E27FC236}">
                    <a16:creationId xmlns:a16="http://schemas.microsoft.com/office/drawing/2014/main" id="{8C6F7F0E-512A-1D4D-A8E2-C93433B84020}"/>
                  </a:ext>
                </a:extLst>
              </p:cNvPr>
              <p:cNvPicPr>
                <a:picLocks noChangeAspect="1"/>
              </p:cNvPicPr>
              <p:nvPr/>
            </p:nvPicPr>
            <p:blipFill>
              <a:blip r:embed="rId3"/>
              <a:stretch>
                <a:fillRect/>
              </a:stretch>
            </p:blipFill>
            <p:spPr>
              <a:xfrm>
                <a:off x="5791672" y="1932000"/>
                <a:ext cx="6210300" cy="5740400"/>
              </a:xfrm>
              <a:prstGeom prst="rect">
                <a:avLst/>
              </a:prstGeom>
            </p:spPr>
          </p:pic>
          <p:pic>
            <p:nvPicPr>
              <p:cNvPr id="8" name="Picture 7">
                <a:extLst>
                  <a:ext uri="{FF2B5EF4-FFF2-40B4-BE49-F238E27FC236}">
                    <a16:creationId xmlns:a16="http://schemas.microsoft.com/office/drawing/2014/main" id="{E92F9BFD-E606-844D-8998-DBCCC000F4B2}"/>
                  </a:ext>
                </a:extLst>
              </p:cNvPr>
              <p:cNvPicPr>
                <a:picLocks noChangeAspect="1"/>
              </p:cNvPicPr>
              <p:nvPr/>
            </p:nvPicPr>
            <p:blipFill rotWithShape="1">
              <a:blip r:embed="rId4"/>
              <a:srcRect l="61516"/>
              <a:stretch/>
            </p:blipFill>
            <p:spPr>
              <a:xfrm>
                <a:off x="8971004" y="1913293"/>
                <a:ext cx="1798595" cy="5727700"/>
              </a:xfrm>
              <a:prstGeom prst="rect">
                <a:avLst/>
              </a:prstGeom>
            </p:spPr>
          </p:pic>
        </p:grpSp>
        <p:sp>
          <p:nvSpPr>
            <p:cNvPr id="14" name="TextBox 13">
              <a:extLst>
                <a:ext uri="{FF2B5EF4-FFF2-40B4-BE49-F238E27FC236}">
                  <a16:creationId xmlns:a16="http://schemas.microsoft.com/office/drawing/2014/main" id="{41AB8C33-57A7-7847-834A-1BD9C96BA833}"/>
                </a:ext>
              </a:extLst>
            </p:cNvPr>
            <p:cNvSpPr txBox="1"/>
            <p:nvPr/>
          </p:nvSpPr>
          <p:spPr>
            <a:xfrm>
              <a:off x="6722076" y="5412259"/>
              <a:ext cx="3002692" cy="369332"/>
            </a:xfrm>
            <a:prstGeom prst="rect">
              <a:avLst/>
            </a:prstGeom>
            <a:noFill/>
          </p:spPr>
          <p:txBody>
            <a:bodyPr wrap="square" rtlCol="0">
              <a:spAutoFit/>
            </a:bodyPr>
            <a:lstStyle/>
            <a:p>
              <a:r>
                <a:rPr lang="en-US" dirty="0"/>
                <a:t>    “one”         “two”</a:t>
              </a:r>
            </a:p>
          </p:txBody>
        </p:sp>
      </p:grpSp>
    </p:spTree>
    <p:extLst>
      <p:ext uri="{BB962C8B-B14F-4D97-AF65-F5344CB8AC3E}">
        <p14:creationId xmlns:p14="http://schemas.microsoft.com/office/powerpoint/2010/main" val="4286990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65501-A8A3-6D4E-8970-320AEBE54B45}"/>
              </a:ext>
            </a:extLst>
          </p:cNvPr>
          <p:cNvSpPr>
            <a:spLocks noGrp="1"/>
          </p:cNvSpPr>
          <p:nvPr>
            <p:ph type="title"/>
          </p:nvPr>
        </p:nvSpPr>
        <p:spPr/>
        <p:txBody>
          <a:bodyPr>
            <a:normAutofit/>
          </a:bodyPr>
          <a:lstStyle/>
          <a:p>
            <a:r>
              <a:rPr lang="en-US" dirty="0"/>
              <a:t>Convolution</a:t>
            </a:r>
          </a:p>
        </p:txBody>
      </p:sp>
      <p:sp>
        <p:nvSpPr>
          <p:cNvPr id="3" name="Content Placeholder 2">
            <a:extLst>
              <a:ext uri="{FF2B5EF4-FFF2-40B4-BE49-F238E27FC236}">
                <a16:creationId xmlns:a16="http://schemas.microsoft.com/office/drawing/2014/main" id="{AABA4C53-FE16-1841-BE7A-471436693AE8}"/>
              </a:ext>
            </a:extLst>
          </p:cNvPr>
          <p:cNvSpPr>
            <a:spLocks noGrp="1"/>
          </p:cNvSpPr>
          <p:nvPr>
            <p:ph idx="1"/>
          </p:nvPr>
        </p:nvSpPr>
        <p:spPr>
          <a:xfrm>
            <a:off x="4996542" y="2103120"/>
            <a:ext cx="6128657" cy="3931920"/>
          </a:xfrm>
        </p:spPr>
        <p:txBody>
          <a:bodyPr/>
          <a:lstStyle/>
          <a:p>
            <a:r>
              <a:rPr lang="en-US" dirty="0"/>
              <a:t>Weighted moving average of an n-dimensional space</a:t>
            </a:r>
          </a:p>
          <a:p>
            <a:pPr lvl="1"/>
            <a:r>
              <a:rPr lang="en-US" dirty="0"/>
              <a:t>Weights = Kernel</a:t>
            </a:r>
          </a:p>
          <a:p>
            <a:r>
              <a:rPr lang="en-US" dirty="0"/>
              <a:t>Padding</a:t>
            </a:r>
          </a:p>
          <a:p>
            <a:r>
              <a:rPr lang="en-US" dirty="0"/>
              <a:t>Stride</a:t>
            </a:r>
          </a:p>
          <a:p>
            <a:r>
              <a:rPr lang="en-US" dirty="0"/>
              <a:t>Channels</a:t>
            </a:r>
            <a:br>
              <a:rPr lang="en-US" i="1" dirty="0">
                <a:latin typeface="Cambria Math" panose="02040503050406030204" pitchFamily="18" charset="0"/>
              </a:rPr>
            </a:br>
            <a:endParaRPr lang="en-US" i="1" dirty="0">
              <a:latin typeface="Cambria Math" panose="02040503050406030204" pitchFamily="18" charset="0"/>
            </a:endParaRPr>
          </a:p>
          <a:p>
            <a:pPr marL="0" indent="0">
              <a:buNone/>
            </a:pPr>
            <a:endParaRPr lang="en-US" dirty="0"/>
          </a:p>
        </p:txBody>
      </p:sp>
      <p:pic>
        <p:nvPicPr>
          <p:cNvPr id="6" name="Picture 5">
            <a:extLst>
              <a:ext uri="{FF2B5EF4-FFF2-40B4-BE49-F238E27FC236}">
                <a16:creationId xmlns:a16="http://schemas.microsoft.com/office/drawing/2014/main" id="{B96EF23B-1E48-6C42-85E5-6A93E4CD0323}"/>
              </a:ext>
            </a:extLst>
          </p:cNvPr>
          <p:cNvPicPr>
            <a:picLocks noChangeAspect="1"/>
          </p:cNvPicPr>
          <p:nvPr/>
        </p:nvPicPr>
        <p:blipFill>
          <a:blip r:embed="rId3"/>
          <a:stretch>
            <a:fillRect/>
          </a:stretch>
        </p:blipFill>
        <p:spPr>
          <a:xfrm>
            <a:off x="1705610" y="2194560"/>
            <a:ext cx="2501900" cy="2844800"/>
          </a:xfrm>
          <a:prstGeom prst="rect">
            <a:avLst/>
          </a:prstGeom>
        </p:spPr>
      </p:pic>
      <p:sp>
        <p:nvSpPr>
          <p:cNvPr id="7" name="TextBox 6">
            <a:extLst>
              <a:ext uri="{FF2B5EF4-FFF2-40B4-BE49-F238E27FC236}">
                <a16:creationId xmlns:a16="http://schemas.microsoft.com/office/drawing/2014/main" id="{650B251F-C6D9-8149-ABA2-629E0E3CF4A5}"/>
              </a:ext>
            </a:extLst>
          </p:cNvPr>
          <p:cNvSpPr txBox="1"/>
          <p:nvPr/>
        </p:nvSpPr>
        <p:spPr>
          <a:xfrm>
            <a:off x="1066800" y="5304303"/>
            <a:ext cx="3929743" cy="1200329"/>
          </a:xfrm>
          <a:prstGeom prst="rect">
            <a:avLst/>
          </a:prstGeom>
          <a:noFill/>
        </p:spPr>
        <p:txBody>
          <a:bodyPr wrap="square" rtlCol="0">
            <a:spAutoFit/>
          </a:bodyPr>
          <a:lstStyle/>
          <a:p>
            <a:r>
              <a:rPr lang="en-US" dirty="0">
                <a:hlinkClick r:id="rId4"/>
              </a:rPr>
              <a:t>Animation: https://towardsdatascience.com/types-of-convolutions-in-deep-learning-717013397f4d</a:t>
            </a:r>
            <a:endParaRPr lang="en-US" dirty="0"/>
          </a:p>
        </p:txBody>
      </p:sp>
    </p:spTree>
    <p:extLst>
      <p:ext uri="{BB962C8B-B14F-4D97-AF65-F5344CB8AC3E}">
        <p14:creationId xmlns:p14="http://schemas.microsoft.com/office/powerpoint/2010/main" val="889155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D1A7B-D9E0-344B-9DF3-AD2A77F0EDD1}"/>
              </a:ext>
            </a:extLst>
          </p:cNvPr>
          <p:cNvSpPr>
            <a:spLocks noGrp="1"/>
          </p:cNvSpPr>
          <p:nvPr>
            <p:ph type="title"/>
          </p:nvPr>
        </p:nvSpPr>
        <p:spPr/>
        <p:txBody>
          <a:bodyPr>
            <a:normAutofit fontScale="90000"/>
          </a:bodyPr>
          <a:lstStyle/>
          <a:p>
            <a:r>
              <a:rPr lang="en-US" dirty="0"/>
              <a:t>Convolution and Images,</a:t>
            </a:r>
            <a:br>
              <a:rPr lang="en-US" dirty="0"/>
            </a:br>
            <a:r>
              <a:rPr lang="en-US" dirty="0"/>
              <a:t>Convolution and Sound</a:t>
            </a:r>
          </a:p>
        </p:txBody>
      </p:sp>
      <p:pic>
        <p:nvPicPr>
          <p:cNvPr id="4" name="Content Placeholder 3">
            <a:extLst>
              <a:ext uri="{FF2B5EF4-FFF2-40B4-BE49-F238E27FC236}">
                <a16:creationId xmlns:a16="http://schemas.microsoft.com/office/drawing/2014/main" id="{F7948975-D442-C443-8B1D-8ADBAB190C65}"/>
              </a:ext>
            </a:extLst>
          </p:cNvPr>
          <p:cNvPicPr>
            <a:picLocks noGrp="1" noChangeAspect="1"/>
          </p:cNvPicPr>
          <p:nvPr>
            <p:ph idx="1"/>
          </p:nvPr>
        </p:nvPicPr>
        <p:blipFill rotWithShape="1">
          <a:blip r:embed="rId3"/>
          <a:srcRect b="17040"/>
          <a:stretch/>
        </p:blipFill>
        <p:spPr>
          <a:xfrm>
            <a:off x="6356614" y="2159566"/>
            <a:ext cx="5248198" cy="3410056"/>
          </a:xfrm>
          <a:prstGeom prst="rect">
            <a:avLst/>
          </a:prstGeom>
        </p:spPr>
      </p:pic>
      <p:pic>
        <p:nvPicPr>
          <p:cNvPr id="5" name="Picture 4">
            <a:extLst>
              <a:ext uri="{FF2B5EF4-FFF2-40B4-BE49-F238E27FC236}">
                <a16:creationId xmlns:a16="http://schemas.microsoft.com/office/drawing/2014/main" id="{F564B813-B988-8948-B437-0C2CEDCCFAC0}"/>
              </a:ext>
            </a:extLst>
          </p:cNvPr>
          <p:cNvPicPr>
            <a:picLocks noChangeAspect="1"/>
          </p:cNvPicPr>
          <p:nvPr/>
        </p:nvPicPr>
        <p:blipFill>
          <a:blip r:embed="rId4"/>
          <a:stretch>
            <a:fillRect/>
          </a:stretch>
        </p:blipFill>
        <p:spPr>
          <a:xfrm>
            <a:off x="1066800" y="2603613"/>
            <a:ext cx="5061349" cy="1956707"/>
          </a:xfrm>
          <a:prstGeom prst="rect">
            <a:avLst/>
          </a:prstGeom>
        </p:spPr>
      </p:pic>
      <p:sp>
        <p:nvSpPr>
          <p:cNvPr id="6" name="TextBox 5">
            <a:extLst>
              <a:ext uri="{FF2B5EF4-FFF2-40B4-BE49-F238E27FC236}">
                <a16:creationId xmlns:a16="http://schemas.microsoft.com/office/drawing/2014/main" id="{A8F120B4-0FFB-3544-9BCD-16A53DA93D60}"/>
              </a:ext>
            </a:extLst>
          </p:cNvPr>
          <p:cNvSpPr txBox="1"/>
          <p:nvPr/>
        </p:nvSpPr>
        <p:spPr>
          <a:xfrm>
            <a:off x="1752093" y="5292623"/>
            <a:ext cx="3483428" cy="923330"/>
          </a:xfrm>
          <a:prstGeom prst="rect">
            <a:avLst/>
          </a:prstGeom>
          <a:noFill/>
        </p:spPr>
        <p:txBody>
          <a:bodyPr wrap="square" rtlCol="0">
            <a:spAutoFit/>
          </a:bodyPr>
          <a:lstStyle/>
          <a:p>
            <a:r>
              <a:rPr lang="en-US" dirty="0">
                <a:hlinkClick r:id="rId5"/>
              </a:rPr>
              <a:t>Image: </a:t>
            </a:r>
            <a:r>
              <a:rPr lang="en-US" dirty="0">
                <a:hlinkClick r:id="rId6"/>
              </a:rPr>
              <a:t>https://developer.nvidia.com/discover/convolution</a:t>
            </a:r>
            <a:endParaRPr lang="en-US" dirty="0"/>
          </a:p>
        </p:txBody>
      </p:sp>
      <p:sp>
        <p:nvSpPr>
          <p:cNvPr id="8" name="Rectangle 7">
            <a:extLst>
              <a:ext uri="{FF2B5EF4-FFF2-40B4-BE49-F238E27FC236}">
                <a16:creationId xmlns:a16="http://schemas.microsoft.com/office/drawing/2014/main" id="{E8A7263A-81B6-4A48-993A-5FFE9C763209}"/>
              </a:ext>
            </a:extLst>
          </p:cNvPr>
          <p:cNvSpPr/>
          <p:nvPr/>
        </p:nvSpPr>
        <p:spPr>
          <a:xfrm>
            <a:off x="6718716" y="5569622"/>
            <a:ext cx="4523995" cy="646331"/>
          </a:xfrm>
          <a:prstGeom prst="rect">
            <a:avLst/>
          </a:prstGeom>
        </p:spPr>
        <p:txBody>
          <a:bodyPr wrap="none">
            <a:spAutoFit/>
          </a:bodyPr>
          <a:lstStyle/>
          <a:p>
            <a:r>
              <a:rPr lang="en-US" dirty="0">
                <a:hlinkClick r:id="rId7"/>
              </a:rPr>
              <a:t>Image:</a:t>
            </a:r>
          </a:p>
          <a:p>
            <a:r>
              <a:rPr lang="en-US" dirty="0">
                <a:hlinkClick r:id="rId7"/>
              </a:rPr>
              <a:t>https://www.dspguide.com/ch6/2.htm</a:t>
            </a:r>
            <a:endParaRPr lang="en-US" dirty="0"/>
          </a:p>
        </p:txBody>
      </p:sp>
    </p:spTree>
    <p:extLst>
      <p:ext uri="{BB962C8B-B14F-4D97-AF65-F5344CB8AC3E}">
        <p14:creationId xmlns:p14="http://schemas.microsoft.com/office/powerpoint/2010/main" val="2660613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0E2C2-5377-0C4F-9E14-A6DA47BF8054}"/>
              </a:ext>
            </a:extLst>
          </p:cNvPr>
          <p:cNvSpPr>
            <a:spLocks noGrp="1"/>
          </p:cNvSpPr>
          <p:nvPr>
            <p:ph type="title"/>
          </p:nvPr>
        </p:nvSpPr>
        <p:spPr/>
        <p:txBody>
          <a:bodyPr/>
          <a:lstStyle/>
          <a:p>
            <a:r>
              <a:rPr lang="en-US" dirty="0"/>
              <a:t>Back Propagation</a:t>
            </a:r>
          </a:p>
        </p:txBody>
      </p:sp>
      <p:sp>
        <p:nvSpPr>
          <p:cNvPr id="3" name="Content Placeholder 2">
            <a:extLst>
              <a:ext uri="{FF2B5EF4-FFF2-40B4-BE49-F238E27FC236}">
                <a16:creationId xmlns:a16="http://schemas.microsoft.com/office/drawing/2014/main" id="{5A36DFF6-5B33-FE46-A53A-4B5BE3521E6D}"/>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C3DC9C1C-9F06-714F-9EDF-317317DF0625}"/>
              </a:ext>
            </a:extLst>
          </p:cNvPr>
          <p:cNvPicPr>
            <a:picLocks noChangeAspect="1"/>
          </p:cNvPicPr>
          <p:nvPr/>
        </p:nvPicPr>
        <p:blipFill>
          <a:blip r:embed="rId3"/>
          <a:stretch>
            <a:fillRect/>
          </a:stretch>
        </p:blipFill>
        <p:spPr>
          <a:xfrm>
            <a:off x="3705342" y="2737811"/>
            <a:ext cx="4781316" cy="2662537"/>
          </a:xfrm>
          <a:prstGeom prst="rect">
            <a:avLst/>
          </a:prstGeom>
        </p:spPr>
      </p:pic>
      <p:sp>
        <p:nvSpPr>
          <p:cNvPr id="5" name="TextBox 4">
            <a:extLst>
              <a:ext uri="{FF2B5EF4-FFF2-40B4-BE49-F238E27FC236}">
                <a16:creationId xmlns:a16="http://schemas.microsoft.com/office/drawing/2014/main" id="{F6726BBA-0AE5-8B46-815B-3D9CCF3F93BB}"/>
              </a:ext>
            </a:extLst>
          </p:cNvPr>
          <p:cNvSpPr txBox="1"/>
          <p:nvPr/>
        </p:nvSpPr>
        <p:spPr>
          <a:xfrm>
            <a:off x="2799264" y="5533028"/>
            <a:ext cx="6593472" cy="369332"/>
          </a:xfrm>
          <a:prstGeom prst="rect">
            <a:avLst/>
          </a:prstGeom>
          <a:noFill/>
        </p:spPr>
        <p:txBody>
          <a:bodyPr wrap="none" rtlCol="0">
            <a:spAutoFit/>
          </a:bodyPr>
          <a:lstStyle/>
          <a:p>
            <a:pPr algn="ctr"/>
            <a:r>
              <a:rPr lang="en-US" dirty="0">
                <a:hlinkClick r:id="rId4"/>
              </a:rPr>
              <a:t>http://neuralnetworksanddeeplearning.com/chap2.html</a:t>
            </a:r>
            <a:endParaRPr lang="en-US" dirty="0"/>
          </a:p>
        </p:txBody>
      </p:sp>
    </p:spTree>
    <p:extLst>
      <p:ext uri="{BB962C8B-B14F-4D97-AF65-F5344CB8AC3E}">
        <p14:creationId xmlns:p14="http://schemas.microsoft.com/office/powerpoint/2010/main" val="659092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6A39A-FF84-CF46-85AC-60E31B622F1A}"/>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A3AA11B8-F028-8A43-BB05-52D7C53F81B7}"/>
              </a:ext>
            </a:extLst>
          </p:cNvPr>
          <p:cNvPicPr>
            <a:picLocks noChangeAspect="1"/>
          </p:cNvPicPr>
          <p:nvPr/>
        </p:nvPicPr>
        <p:blipFill>
          <a:blip r:embed="rId3"/>
          <a:stretch>
            <a:fillRect/>
          </a:stretch>
        </p:blipFill>
        <p:spPr>
          <a:xfrm>
            <a:off x="1252900" y="2941920"/>
            <a:ext cx="4048249" cy="2254319"/>
          </a:xfrm>
          <a:prstGeom prst="rect">
            <a:avLst/>
          </a:prstGeom>
        </p:spPr>
      </p:pic>
      <p:sp>
        <p:nvSpPr>
          <p:cNvPr id="10" name="TextBox 9">
            <a:extLst>
              <a:ext uri="{FF2B5EF4-FFF2-40B4-BE49-F238E27FC236}">
                <a16:creationId xmlns:a16="http://schemas.microsoft.com/office/drawing/2014/main" id="{E75D6A81-F6D3-0043-8ACF-D927A2324FA1}"/>
              </a:ext>
            </a:extLst>
          </p:cNvPr>
          <p:cNvSpPr txBox="1"/>
          <p:nvPr/>
        </p:nvSpPr>
        <p:spPr>
          <a:xfrm>
            <a:off x="5487249" y="2916574"/>
            <a:ext cx="5365181" cy="2527351"/>
          </a:xfrm>
          <a:prstGeom prst="rect">
            <a:avLst/>
          </a:prstGeom>
          <a:solidFill>
            <a:schemeClr val="bg1"/>
          </a:solidFill>
        </p:spPr>
        <p:txBody>
          <a:bodyPr wrap="square" rtlCol="0">
            <a:noAutofit/>
          </a:bodyPr>
          <a:lstStyle/>
          <a:p>
            <a:r>
              <a:rPr lang="en-US" sz="1400" dirty="0">
                <a:solidFill>
                  <a:srgbClr val="0033B3"/>
                </a:solidFill>
                <a:latin typeface="Consolas" panose="020B0609020204030204" pitchFamily="49" charset="0"/>
                <a:cs typeface="Consolas" panose="020B0609020204030204" pitchFamily="49" charset="0"/>
              </a:rPr>
              <a:t>class </a:t>
            </a:r>
            <a:r>
              <a:rPr lang="en-US" sz="1400" dirty="0" err="1">
                <a:solidFill>
                  <a:srgbClr val="000000"/>
                </a:solidFill>
                <a:latin typeface="Consolas" panose="020B0609020204030204" pitchFamily="49" charset="0"/>
                <a:cs typeface="Consolas" panose="020B0609020204030204" pitchFamily="49" charset="0"/>
              </a:rPr>
              <a:t>ReLU</a:t>
            </a:r>
            <a:r>
              <a:rPr lang="en-US" sz="1400" dirty="0">
                <a:latin typeface="Consolas" panose="020B0609020204030204" pitchFamily="49" charset="0"/>
                <a:cs typeface="Consolas" panose="020B0609020204030204" pitchFamily="49" charset="0"/>
              </a:rPr>
              <a:t>(Function):</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def </a:t>
            </a:r>
            <a:r>
              <a:rPr lang="en-US" sz="1400" dirty="0">
                <a:solidFill>
                  <a:srgbClr val="000000"/>
                </a:solidFill>
                <a:latin typeface="Consolas" panose="020B0609020204030204" pitchFamily="49" charset="0"/>
                <a:cs typeface="Consolas" panose="020B0609020204030204" pitchFamily="49" charset="0"/>
              </a:rPr>
              <a:t>forward</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X):</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relu</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np.array</a:t>
            </a:r>
            <a:r>
              <a:rPr lang="en-US" sz="1400" dirty="0">
                <a:latin typeface="Consolas" panose="020B0609020204030204" pitchFamily="49" charset="0"/>
                <a:cs typeface="Consolas" panose="020B0609020204030204" pitchFamily="49" charset="0"/>
              </a:rPr>
              <a:t>(X)</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relu</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relu</a:t>
            </a:r>
            <a:r>
              <a:rPr lang="en-US" sz="1400" dirty="0">
                <a:latin typeface="Consolas" panose="020B0609020204030204" pitchFamily="49" charset="0"/>
                <a:cs typeface="Consolas" panose="020B0609020204030204" pitchFamily="49" charset="0"/>
              </a:rPr>
              <a:t> &lt; </a:t>
            </a:r>
            <a:r>
              <a:rPr lang="en-US" sz="1400" dirty="0">
                <a:solidFill>
                  <a:srgbClr val="1750EB"/>
                </a:solidFill>
                <a:latin typeface="Consolas" panose="020B0609020204030204" pitchFamily="49" charset="0"/>
                <a:cs typeface="Consolas" panose="020B0609020204030204" pitchFamily="49" charset="0"/>
              </a:rPr>
              <a:t>0</a:t>
            </a:r>
            <a:r>
              <a:rPr lang="en-US" sz="1400" dirty="0">
                <a:latin typeface="Consolas" panose="020B0609020204030204" pitchFamily="49" charset="0"/>
                <a:cs typeface="Consolas" panose="020B0609020204030204" pitchFamily="49" charset="0"/>
              </a:rPr>
              <a:t>] = </a:t>
            </a:r>
            <a:r>
              <a:rPr lang="en-US" sz="1400" dirty="0">
                <a:solidFill>
                  <a:srgbClr val="1750EB"/>
                </a:solidFill>
                <a:latin typeface="Consolas" panose="020B0609020204030204" pitchFamily="49" charset="0"/>
                <a:cs typeface="Consolas" panose="020B0609020204030204" pitchFamily="49" charset="0"/>
              </a:rPr>
              <a:t>0</a:t>
            </a:r>
            <a:br>
              <a:rPr lang="en-US" sz="1400" dirty="0">
                <a:solidFill>
                  <a:srgbClr val="1750EB"/>
                </a:solidFill>
                <a:latin typeface="Consolas" panose="020B0609020204030204" pitchFamily="49" charset="0"/>
                <a:cs typeface="Consolas" panose="020B0609020204030204" pitchFamily="49" charset="0"/>
              </a:rPr>
            </a:br>
            <a:r>
              <a:rPr lang="en-US" sz="1400" dirty="0">
                <a:solidFill>
                  <a:srgbClr val="1750EB"/>
                </a:solidFill>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return </a:t>
            </a:r>
            <a:r>
              <a:rPr lang="en-US" sz="1400" dirty="0" err="1">
                <a:latin typeface="Consolas" panose="020B0609020204030204" pitchFamily="49" charset="0"/>
                <a:cs typeface="Consolas" panose="020B0609020204030204" pitchFamily="49" charset="0"/>
              </a:rPr>
              <a:t>relu</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def </a:t>
            </a:r>
            <a:r>
              <a:rPr lang="en-US" sz="1400" dirty="0">
                <a:solidFill>
                  <a:srgbClr val="000000"/>
                </a:solidFill>
                <a:latin typeface="Consolas" panose="020B0609020204030204" pitchFamily="49" charset="0"/>
                <a:cs typeface="Consolas" panose="020B0609020204030204" pitchFamily="49" charset="0"/>
              </a:rPr>
              <a:t>_backward</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X, y, </a:t>
            </a:r>
            <a:r>
              <a:rPr lang="en-US" sz="1400" dirty="0" err="1">
                <a:latin typeface="Consolas" panose="020B0609020204030204" pitchFamily="49" charset="0"/>
                <a:cs typeface="Consolas" panose="020B0609020204030204" pitchFamily="49" charset="0"/>
              </a:rPr>
              <a:t>dy</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dx = </a:t>
            </a:r>
            <a:r>
              <a:rPr lang="en-US" sz="1400" dirty="0" err="1">
                <a:latin typeface="Consolas" panose="020B0609020204030204" pitchFamily="49" charset="0"/>
                <a:cs typeface="Consolas" panose="020B0609020204030204" pitchFamily="49" charset="0"/>
              </a:rPr>
              <a:t>np.zeros_like</a:t>
            </a:r>
            <a:r>
              <a:rPr lang="en-US" sz="1400" dirty="0">
                <a:latin typeface="Consolas" panose="020B0609020204030204" pitchFamily="49" charset="0"/>
                <a:cs typeface="Consolas" panose="020B0609020204030204" pitchFamily="49" charset="0"/>
              </a:rPr>
              <a:t>(y)</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dx[y &gt; </a:t>
            </a:r>
            <a:r>
              <a:rPr lang="en-US" sz="1400" dirty="0">
                <a:solidFill>
                  <a:srgbClr val="1750EB"/>
                </a:solidFill>
                <a:latin typeface="Consolas" panose="020B0609020204030204" pitchFamily="49" charset="0"/>
                <a:cs typeface="Consolas" panose="020B0609020204030204" pitchFamily="49" charset="0"/>
              </a:rPr>
              <a:t>0</a:t>
            </a:r>
            <a:r>
              <a:rPr lang="en-US" sz="1400" dirty="0">
                <a:latin typeface="Consolas" panose="020B0609020204030204" pitchFamily="49" charset="0"/>
                <a:cs typeface="Consolas" panose="020B0609020204030204" pitchFamily="49" charset="0"/>
              </a:rPr>
              <a:t>] = </a:t>
            </a:r>
            <a:r>
              <a:rPr lang="en-US" sz="1400" dirty="0">
                <a:solidFill>
                  <a:srgbClr val="1750EB"/>
                </a:solidFill>
                <a:latin typeface="Consolas" panose="020B0609020204030204" pitchFamily="49" charset="0"/>
                <a:cs typeface="Consolas" panose="020B0609020204030204" pitchFamily="49" charset="0"/>
              </a:rPr>
              <a:t>1</a:t>
            </a:r>
            <a:br>
              <a:rPr lang="en-US" sz="1400" dirty="0">
                <a:solidFill>
                  <a:srgbClr val="1750EB"/>
                </a:solidFill>
                <a:latin typeface="Consolas" panose="020B0609020204030204" pitchFamily="49" charset="0"/>
                <a:cs typeface="Consolas" panose="020B0609020204030204" pitchFamily="49" charset="0"/>
              </a:rPr>
            </a:br>
            <a:r>
              <a:rPr lang="en-US" sz="1400" dirty="0">
                <a:solidFill>
                  <a:srgbClr val="1750EB"/>
                </a:solidFill>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dx = </a:t>
            </a:r>
            <a:r>
              <a:rPr lang="en-US" sz="1400" dirty="0" err="1">
                <a:latin typeface="Consolas" panose="020B0609020204030204" pitchFamily="49" charset="0"/>
                <a:cs typeface="Consolas" panose="020B0609020204030204" pitchFamily="49" charset="0"/>
              </a:rPr>
              <a:t>dy</a:t>
            </a:r>
            <a:r>
              <a:rPr lang="en-US" sz="1400" dirty="0">
                <a:latin typeface="Consolas" panose="020B0609020204030204" pitchFamily="49" charset="0"/>
                <a:cs typeface="Consolas" panose="020B0609020204030204" pitchFamily="49" charset="0"/>
              </a:rPr>
              <a:t> * dx</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return </a:t>
            </a:r>
            <a:r>
              <a:rPr lang="en-US" sz="1400" dirty="0">
                <a:latin typeface="Consolas" panose="020B0609020204030204" pitchFamily="49" charset="0"/>
                <a:cs typeface="Consolas" panose="020B0609020204030204" pitchFamily="49" charset="0"/>
              </a:rPr>
              <a:t>dx, </a:t>
            </a:r>
            <a:r>
              <a:rPr lang="en-US" sz="1400" dirty="0">
                <a:solidFill>
                  <a:srgbClr val="0033B3"/>
                </a:solidFill>
                <a:latin typeface="Consolas" panose="020B0609020204030204" pitchFamily="49" charset="0"/>
                <a:cs typeface="Consolas" panose="020B0609020204030204" pitchFamily="49" charset="0"/>
              </a:rPr>
              <a:t>None</a:t>
            </a: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None</a:t>
            </a:r>
            <a:br>
              <a:rPr lang="en-US" sz="1400" dirty="0">
                <a:latin typeface="Consolas" panose="020B0609020204030204" pitchFamily="49" charset="0"/>
                <a:cs typeface="Consolas" panose="020B0609020204030204" pitchFamily="49" charset="0"/>
              </a:rPr>
            </a:br>
            <a:endParaRPr lang="en-US" sz="1400" dirty="0">
              <a:latin typeface="Consolas" panose="020B0609020204030204" pitchFamily="49" charset="0"/>
              <a:cs typeface="Consolas" panose="020B0609020204030204" pitchFamily="49" charset="0"/>
            </a:endParaRPr>
          </a:p>
        </p:txBody>
      </p:sp>
      <p:sp>
        <p:nvSpPr>
          <p:cNvPr id="6" name="TextBox 5">
            <a:extLst>
              <a:ext uri="{FF2B5EF4-FFF2-40B4-BE49-F238E27FC236}">
                <a16:creationId xmlns:a16="http://schemas.microsoft.com/office/drawing/2014/main" id="{9E3600E7-FE85-B744-AAE8-E56E6B288267}"/>
              </a:ext>
            </a:extLst>
          </p:cNvPr>
          <p:cNvSpPr txBox="1"/>
          <p:nvPr/>
        </p:nvSpPr>
        <p:spPr>
          <a:xfrm>
            <a:off x="5487249" y="2922107"/>
            <a:ext cx="5365181" cy="2527351"/>
          </a:xfrm>
          <a:prstGeom prst="rect">
            <a:avLst/>
          </a:prstGeom>
          <a:solidFill>
            <a:schemeClr val="bg1"/>
          </a:solidFill>
        </p:spPr>
        <p:txBody>
          <a:bodyPr wrap="square" rtlCol="0">
            <a:noAutofit/>
          </a:bodyPr>
          <a:lstStyle/>
          <a:p>
            <a:r>
              <a:rPr lang="en-US" sz="1400" dirty="0">
                <a:solidFill>
                  <a:srgbClr val="0033B3"/>
                </a:solidFill>
                <a:latin typeface="Consolas" panose="020B0609020204030204" pitchFamily="49" charset="0"/>
                <a:cs typeface="Consolas" panose="020B0609020204030204" pitchFamily="49" charset="0"/>
              </a:rPr>
              <a:t>class </a:t>
            </a:r>
            <a:r>
              <a:rPr lang="en-US" sz="1400" dirty="0">
                <a:solidFill>
                  <a:srgbClr val="000000"/>
                </a:solidFill>
                <a:latin typeface="Consolas" panose="020B0609020204030204" pitchFamily="49" charset="0"/>
                <a:cs typeface="Consolas" panose="020B0609020204030204" pitchFamily="49" charset="0"/>
              </a:rPr>
              <a:t>Linear</a:t>
            </a:r>
            <a:r>
              <a:rPr lang="en-US" sz="1400" dirty="0">
                <a:latin typeface="Consolas" panose="020B0609020204030204" pitchFamily="49" charset="0"/>
                <a:cs typeface="Consolas" panose="020B0609020204030204" pitchFamily="49" charset="0"/>
              </a:rPr>
              <a:t>(Function):</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def </a:t>
            </a:r>
            <a:r>
              <a:rPr lang="en-US" sz="1400" dirty="0">
                <a:solidFill>
                  <a:srgbClr val="000000"/>
                </a:solidFill>
                <a:latin typeface="Consolas" panose="020B0609020204030204" pitchFamily="49" charset="0"/>
                <a:cs typeface="Consolas" panose="020B0609020204030204" pitchFamily="49" charset="0"/>
              </a:rPr>
              <a:t>forward</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X):</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return </a:t>
            </a:r>
            <a:r>
              <a:rPr lang="en-US" sz="1400" dirty="0" err="1">
                <a:latin typeface="Consolas" panose="020B0609020204030204" pitchFamily="49" charset="0"/>
                <a:cs typeface="Consolas" panose="020B0609020204030204" pitchFamily="49" charset="0"/>
              </a:rPr>
              <a:t>np.dot</a:t>
            </a:r>
            <a:r>
              <a:rPr lang="en-US" sz="1400" dirty="0">
                <a:latin typeface="Consolas" panose="020B0609020204030204" pitchFamily="49" charset="0"/>
                <a:cs typeface="Consolas" panose="020B0609020204030204" pitchFamily="49" charset="0"/>
              </a:rPr>
              <a:t>(X,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.weights</a:t>
            </a:r>
            <a:r>
              <a:rPr lang="en-US" sz="1400" dirty="0">
                <a:latin typeface="Consolas" panose="020B0609020204030204" pitchFamily="49" charset="0"/>
                <a:cs typeface="Consolas" panose="020B0609020204030204" pitchFamily="49" charset="0"/>
              </a:rPr>
              <a:t>) +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.bias</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def </a:t>
            </a:r>
            <a:r>
              <a:rPr lang="en-US" sz="1400" dirty="0">
                <a:solidFill>
                  <a:srgbClr val="000000"/>
                </a:solidFill>
                <a:latin typeface="Consolas" panose="020B0609020204030204" pitchFamily="49" charset="0"/>
                <a:cs typeface="Consolas" panose="020B0609020204030204" pitchFamily="49" charset="0"/>
              </a:rPr>
              <a:t>_backward</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X, y, </a:t>
            </a:r>
            <a:r>
              <a:rPr lang="en-US" sz="1400" dirty="0" err="1">
                <a:latin typeface="Consolas" panose="020B0609020204030204" pitchFamily="49" charset="0"/>
                <a:cs typeface="Consolas" panose="020B0609020204030204" pitchFamily="49" charset="0"/>
              </a:rPr>
              <a:t>dy</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dx = </a:t>
            </a:r>
            <a:r>
              <a:rPr lang="en-US" sz="1400" dirty="0" err="1">
                <a:latin typeface="Consolas" panose="020B0609020204030204" pitchFamily="49" charset="0"/>
                <a:cs typeface="Consolas" panose="020B0609020204030204" pitchFamily="49" charset="0"/>
              </a:rPr>
              <a:t>np.dot</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dy</a:t>
            </a:r>
            <a:r>
              <a:rPr lang="en-US" sz="1400" dirty="0">
                <a:latin typeface="Consolas" panose="020B0609020204030204" pitchFamily="49" charset="0"/>
                <a:cs typeface="Consolas" panose="020B0609020204030204" pitchFamily="49" charset="0"/>
              </a:rPr>
              <a:t>,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.weights.T</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dw</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np.dot</a:t>
            </a:r>
            <a:r>
              <a:rPr lang="en-US" sz="1400" dirty="0">
                <a:latin typeface="Consolas" panose="020B0609020204030204" pitchFamily="49" charset="0"/>
                <a:cs typeface="Consolas" panose="020B0609020204030204" pitchFamily="49" charset="0"/>
              </a:rPr>
              <a:t>(X.T, </a:t>
            </a:r>
            <a:r>
              <a:rPr lang="en-US" sz="1400" dirty="0" err="1">
                <a:latin typeface="Consolas" panose="020B0609020204030204" pitchFamily="49" charset="0"/>
                <a:cs typeface="Consolas" panose="020B0609020204030204" pitchFamily="49" charset="0"/>
              </a:rPr>
              <a:t>dy</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db</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np.sum</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dy</a:t>
            </a:r>
            <a:r>
              <a:rPr lang="en-US" sz="1400" dirty="0">
                <a:latin typeface="Consolas" panose="020B0609020204030204" pitchFamily="49" charset="0"/>
                <a:cs typeface="Consolas" panose="020B0609020204030204" pitchFamily="49" charset="0"/>
              </a:rPr>
              <a:t>, </a:t>
            </a:r>
            <a:r>
              <a:rPr lang="en-US" sz="1400" dirty="0">
                <a:solidFill>
                  <a:srgbClr val="660099"/>
                </a:solidFill>
                <a:latin typeface="Consolas" panose="020B0609020204030204" pitchFamily="49" charset="0"/>
                <a:cs typeface="Consolas" panose="020B0609020204030204" pitchFamily="49" charset="0"/>
              </a:rPr>
              <a:t>axis</a:t>
            </a:r>
            <a:r>
              <a:rPr lang="en-US" sz="1400" dirty="0">
                <a:latin typeface="Consolas" panose="020B0609020204030204" pitchFamily="49" charset="0"/>
                <a:cs typeface="Consolas" panose="020B0609020204030204" pitchFamily="49" charset="0"/>
              </a:rPr>
              <a:t>=(</a:t>
            </a:r>
            <a:r>
              <a:rPr lang="en-US" sz="1400" dirty="0">
                <a:solidFill>
                  <a:srgbClr val="1750EB"/>
                </a:solidFill>
                <a:latin typeface="Consolas" panose="020B0609020204030204" pitchFamily="49" charset="0"/>
                <a:cs typeface="Consolas" panose="020B0609020204030204" pitchFamily="49" charset="0"/>
              </a:rPr>
              <a:t>0</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return </a:t>
            </a:r>
            <a:r>
              <a:rPr lang="en-US" sz="1400" dirty="0">
                <a:latin typeface="Consolas" panose="020B0609020204030204" pitchFamily="49" charset="0"/>
                <a:cs typeface="Consolas" panose="020B0609020204030204" pitchFamily="49" charset="0"/>
              </a:rPr>
              <a:t>dx, </a:t>
            </a:r>
            <a:r>
              <a:rPr lang="en-US" sz="1400" dirty="0" err="1">
                <a:latin typeface="Consolas" panose="020B0609020204030204" pitchFamily="49" charset="0"/>
                <a:cs typeface="Consolas" panose="020B0609020204030204" pitchFamily="49" charset="0"/>
              </a:rPr>
              <a:t>dw</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db</a:t>
            </a:r>
            <a:br>
              <a:rPr lang="en-US" sz="1400" dirty="0">
                <a:latin typeface="Consolas" panose="020B0609020204030204" pitchFamily="49" charset="0"/>
                <a:cs typeface="Consolas" panose="020B0609020204030204" pitchFamily="49" charset="0"/>
              </a:rPr>
            </a:br>
            <a:endParaRPr lang="en-US" sz="1400" dirty="0">
              <a:latin typeface="Consolas" panose="020B0609020204030204" pitchFamily="49" charset="0"/>
              <a:cs typeface="Consolas" panose="020B0609020204030204" pitchFamily="49" charset="0"/>
            </a:endParaRPr>
          </a:p>
        </p:txBody>
      </p:sp>
      <p:sp>
        <p:nvSpPr>
          <p:cNvPr id="8" name="TextBox 7">
            <a:extLst>
              <a:ext uri="{FF2B5EF4-FFF2-40B4-BE49-F238E27FC236}">
                <a16:creationId xmlns:a16="http://schemas.microsoft.com/office/drawing/2014/main" id="{7B753A1E-7A99-D74E-BEA3-4283C1797FC5}"/>
              </a:ext>
            </a:extLst>
          </p:cNvPr>
          <p:cNvSpPr txBox="1"/>
          <p:nvPr/>
        </p:nvSpPr>
        <p:spPr>
          <a:xfrm>
            <a:off x="1156240" y="2651852"/>
            <a:ext cx="9696189" cy="3217607"/>
          </a:xfrm>
          <a:prstGeom prst="rect">
            <a:avLst/>
          </a:prstGeom>
          <a:solidFill>
            <a:schemeClr val="bg1"/>
          </a:solidFill>
        </p:spPr>
        <p:txBody>
          <a:bodyPr wrap="square" rtlCol="0">
            <a:noAutofit/>
          </a:bodyPr>
          <a:lstStyle/>
          <a:p>
            <a:r>
              <a:rPr lang="en-US" sz="1400" dirty="0">
                <a:solidFill>
                  <a:srgbClr val="0033B3"/>
                </a:solidFill>
                <a:latin typeface="Consolas" panose="020B0609020204030204" pitchFamily="49" charset="0"/>
                <a:cs typeface="Consolas" panose="020B0609020204030204" pitchFamily="49" charset="0"/>
              </a:rPr>
              <a:t>class </a:t>
            </a:r>
            <a:r>
              <a:rPr lang="en-US" sz="1400" dirty="0" err="1">
                <a:solidFill>
                  <a:srgbClr val="000000"/>
                </a:solidFill>
                <a:latin typeface="Consolas" panose="020B0609020204030204" pitchFamily="49" charset="0"/>
                <a:cs typeface="Consolas" panose="020B0609020204030204" pitchFamily="49" charset="0"/>
              </a:rPr>
              <a:t>BackpropWrapper</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np.ndarray</a:t>
            </a:r>
            <a:r>
              <a:rPr lang="en-US" sz="1400" dirty="0">
                <a:latin typeface="Consolas" panose="020B0609020204030204" pitchFamily="49" charset="0"/>
                <a:cs typeface="Consolas" panose="020B0609020204030204" pitchFamily="49" charset="0"/>
              </a:rPr>
              <a:t>):</a:t>
            </a:r>
          </a:p>
          <a:p>
            <a:r>
              <a:rPr lang="en-US" sz="1400" dirty="0">
                <a:solidFill>
                  <a:srgbClr val="0033B3"/>
                </a:solidFill>
                <a:latin typeface="Consolas" panose="020B0609020204030204" pitchFamily="49" charset="0"/>
                <a:cs typeface="Consolas" panose="020B0609020204030204" pitchFamily="49" charset="0"/>
              </a:rPr>
              <a:t>  def </a:t>
            </a:r>
            <a:r>
              <a:rPr lang="en-US" sz="1400" dirty="0">
                <a:solidFill>
                  <a:srgbClr val="B200B2"/>
                </a:solidFill>
                <a:latin typeface="Consolas" panose="020B0609020204030204" pitchFamily="49" charset="0"/>
                <a:cs typeface="Consolas" panose="020B0609020204030204" pitchFamily="49" charset="0"/>
              </a:rPr>
              <a:t>__</a:t>
            </a:r>
            <a:r>
              <a:rPr lang="en-US" sz="1400" dirty="0" err="1">
                <a:solidFill>
                  <a:srgbClr val="B200B2"/>
                </a:solidFill>
                <a:latin typeface="Consolas" panose="020B0609020204030204" pitchFamily="49" charset="0"/>
                <a:cs typeface="Consolas" panose="020B0609020204030204" pitchFamily="49" charset="0"/>
              </a:rPr>
              <a:t>init</a:t>
            </a:r>
            <a:r>
              <a:rPr lang="en-US" sz="1400" dirty="0">
                <a:solidFill>
                  <a:srgbClr val="B200B2"/>
                </a:solidFill>
                <a:latin typeface="Consolas" panose="020B0609020204030204" pitchFamily="49" charset="0"/>
                <a:cs typeface="Consolas" panose="020B0609020204030204" pitchFamily="49" charset="0"/>
              </a:rPr>
              <a:t>__</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module, X, y):</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.module</a:t>
            </a:r>
            <a:r>
              <a:rPr lang="en-US" sz="1400" dirty="0">
                <a:latin typeface="Consolas" panose="020B0609020204030204" pitchFamily="49" charset="0"/>
                <a:cs typeface="Consolas" panose="020B0609020204030204" pitchFamily="49" charset="0"/>
              </a:rPr>
              <a:t> = module</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._X</a:t>
            </a:r>
            <a:r>
              <a:rPr lang="en-US" sz="1400" dirty="0">
                <a:latin typeface="Consolas" panose="020B0609020204030204" pitchFamily="49" charset="0"/>
                <a:cs typeface="Consolas" panose="020B0609020204030204" pitchFamily="49" charset="0"/>
              </a:rPr>
              <a:t> = X</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._y</a:t>
            </a:r>
            <a:r>
              <a:rPr lang="en-US" sz="1400" dirty="0">
                <a:latin typeface="Consolas" panose="020B0609020204030204" pitchFamily="49" charset="0"/>
                <a:cs typeface="Consolas" panose="020B0609020204030204" pitchFamily="49" charset="0"/>
              </a:rPr>
              <a:t> = y</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def </a:t>
            </a:r>
            <a:r>
              <a:rPr lang="en-US" sz="1400" dirty="0">
                <a:solidFill>
                  <a:srgbClr val="000000"/>
                </a:solidFill>
                <a:latin typeface="Consolas" panose="020B0609020204030204" pitchFamily="49" charset="0"/>
                <a:cs typeface="Consolas" panose="020B0609020204030204" pitchFamily="49" charset="0"/>
              </a:rPr>
              <a:t>backward</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dy</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learn_rate</a:t>
            </a:r>
            <a:r>
              <a:rPr lang="en-US" sz="1400" dirty="0">
                <a:latin typeface="Consolas" panose="020B0609020204030204" pitchFamily="49" charset="0"/>
                <a:cs typeface="Consolas" panose="020B0609020204030204" pitchFamily="49" charset="0"/>
              </a:rPr>
              <a:t>):</a:t>
            </a:r>
          </a:p>
          <a:p>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cur_dx</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cur_dw</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cur_db</a:t>
            </a:r>
            <a:r>
              <a:rPr lang="en-US" sz="1400" dirty="0">
                <a:latin typeface="Consolas" panose="020B0609020204030204" pitchFamily="49" charset="0"/>
                <a:cs typeface="Consolas" panose="020B0609020204030204" pitchFamily="49" charset="0"/>
              </a:rPr>
              <a:t> =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.module._backward</a:t>
            </a:r>
            <a:r>
              <a:rPr lang="en-US" sz="1400" dirty="0">
                <a:latin typeface="Consolas" panose="020B0609020204030204" pitchFamily="49" charset="0"/>
                <a:cs typeface="Consolas" panose="020B0609020204030204" pitchFamily="49" charset="0"/>
              </a:rPr>
              <a:t>(*</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._X</a:t>
            </a:r>
            <a:r>
              <a:rPr lang="en-US" sz="1400" dirty="0">
                <a:latin typeface="Consolas" panose="020B0609020204030204" pitchFamily="49" charset="0"/>
                <a:cs typeface="Consolas" panose="020B0609020204030204" pitchFamily="49" charset="0"/>
              </a:rPr>
              <a:t>,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._y</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dy</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dxs</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dws</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dbs</a:t>
            </a:r>
            <a:r>
              <a:rPr lang="en-US" sz="1400" dirty="0">
                <a:latin typeface="Consolas" panose="020B0609020204030204" pitchFamily="49" charset="0"/>
                <a:cs typeface="Consolas" panose="020B0609020204030204" pitchFamily="49" charset="0"/>
              </a:rPr>
              <a:t> = </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._</a:t>
            </a:r>
            <a:r>
              <a:rPr lang="en-US" sz="1400" dirty="0" err="1">
                <a:latin typeface="Consolas" panose="020B0609020204030204" pitchFamily="49" charset="0"/>
                <a:cs typeface="Consolas" panose="020B0609020204030204" pitchFamily="49" charset="0"/>
              </a:rPr>
              <a:t>X.backward</a:t>
            </a:r>
            <a:r>
              <a:rPr lang="en-US" sz="1400" dirty="0">
                <a:latin typeface="Consolas" panose="020B0609020204030204" pitchFamily="49" charset="0"/>
                <a:cs typeface="Consolas" panose="020B0609020204030204" pitchFamily="49" charset="0"/>
              </a:rPr>
              <a:t>(dx, update, </a:t>
            </a:r>
            <a:r>
              <a:rPr lang="en-US" sz="1400" dirty="0" err="1">
                <a:latin typeface="Consolas" panose="020B0609020204030204" pitchFamily="49" charset="0"/>
                <a:cs typeface="Consolas" panose="020B0609020204030204" pitchFamily="49" charset="0"/>
              </a:rPr>
              <a:t>learn_rate</a:t>
            </a:r>
            <a:r>
              <a:rPr lang="en-US" sz="1400" dirty="0">
                <a:latin typeface="Consolas" panose="020B0609020204030204" pitchFamily="49" charset="0"/>
                <a:cs typeface="Consolas" panose="020B0609020204030204" pitchFamily="49" charset="0"/>
              </a:rPr>
              <a:t>)</a:t>
            </a:r>
          </a:p>
          <a:p>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dxs.append</a:t>
            </a:r>
            <a:r>
              <a:rPr lang="en-US" sz="1400" dirty="0">
                <a:latin typeface="Consolas" panose="020B0609020204030204" pitchFamily="49" charset="0"/>
                <a:cs typeface="Consolas" panose="020B0609020204030204" pitchFamily="49" charset="0"/>
              </a:rPr>
              <a:t>(dx)</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dws.append</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dw</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dbs.append</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db</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return </a:t>
            </a:r>
            <a:r>
              <a:rPr lang="en-US" sz="1400" dirty="0" err="1">
                <a:latin typeface="Consolas" panose="020B0609020204030204" pitchFamily="49" charset="0"/>
                <a:cs typeface="Consolas" panose="020B0609020204030204" pitchFamily="49" charset="0"/>
              </a:rPr>
              <a:t>dxs</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dws</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dbs</a:t>
            </a:r>
            <a:br>
              <a:rPr lang="en-US" sz="1400" dirty="0">
                <a:latin typeface="Consolas" panose="020B0609020204030204" pitchFamily="49" charset="0"/>
                <a:cs typeface="Consolas" panose="020B0609020204030204" pitchFamily="49" charset="0"/>
              </a:rPr>
            </a:br>
            <a:endParaRPr lang="en-US" sz="1400" dirty="0">
              <a:latin typeface="Consolas" panose="020B0609020204030204" pitchFamily="49" charset="0"/>
              <a:cs typeface="Consolas" panose="020B0609020204030204" pitchFamily="49" charset="0"/>
            </a:endParaRPr>
          </a:p>
        </p:txBody>
      </p:sp>
      <p:sp>
        <p:nvSpPr>
          <p:cNvPr id="12" name="TextBox 11">
            <a:extLst>
              <a:ext uri="{FF2B5EF4-FFF2-40B4-BE49-F238E27FC236}">
                <a16:creationId xmlns:a16="http://schemas.microsoft.com/office/drawing/2014/main" id="{A18352B0-73CC-6942-9AB7-F2B3E91DAE82}"/>
              </a:ext>
            </a:extLst>
          </p:cNvPr>
          <p:cNvSpPr txBox="1"/>
          <p:nvPr/>
        </p:nvSpPr>
        <p:spPr>
          <a:xfrm>
            <a:off x="1156239" y="2651852"/>
            <a:ext cx="9696189" cy="3217607"/>
          </a:xfrm>
          <a:prstGeom prst="rect">
            <a:avLst/>
          </a:prstGeom>
          <a:solidFill>
            <a:schemeClr val="bg1"/>
          </a:solidFill>
        </p:spPr>
        <p:txBody>
          <a:bodyPr wrap="square" rtlCol="0">
            <a:noAutofit/>
          </a:bodyPr>
          <a:lstStyle/>
          <a:p>
            <a:r>
              <a:rPr lang="en-US" sz="1400" dirty="0">
                <a:latin typeface="Consolas" panose="020B0609020204030204" pitchFamily="49" charset="0"/>
                <a:cs typeface="Consolas" panose="020B0609020204030204" pitchFamily="49" charset="0"/>
              </a:rPr>
              <a:t>model = Sequential(</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Reshape((-</a:t>
            </a:r>
            <a:r>
              <a:rPr lang="en-US" sz="1400" dirty="0">
                <a:solidFill>
                  <a:srgbClr val="1750EB"/>
                </a:solidFill>
                <a:latin typeface="Consolas" panose="020B0609020204030204" pitchFamily="49" charset="0"/>
                <a:cs typeface="Consolas" panose="020B0609020204030204" pitchFamily="49" charset="0"/>
              </a:rPr>
              <a:t>1</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Linear(</a:t>
            </a:r>
            <a:r>
              <a:rPr lang="en-US" sz="1400" dirty="0">
                <a:solidFill>
                  <a:srgbClr val="1750EB"/>
                </a:solidFill>
                <a:latin typeface="Consolas" panose="020B0609020204030204" pitchFamily="49" charset="0"/>
                <a:cs typeface="Consolas" panose="020B0609020204030204" pitchFamily="49" charset="0"/>
              </a:rPr>
              <a:t>784</a:t>
            </a:r>
            <a:r>
              <a:rPr lang="en-US" sz="1400" dirty="0">
                <a:latin typeface="Consolas" panose="020B0609020204030204" pitchFamily="49" charset="0"/>
                <a:cs typeface="Consolas" panose="020B0609020204030204" pitchFamily="49" charset="0"/>
              </a:rPr>
              <a:t>, </a:t>
            </a:r>
            <a:r>
              <a:rPr lang="en-US" sz="1400" dirty="0">
                <a:solidFill>
                  <a:srgbClr val="1750EB"/>
                </a:solidFill>
                <a:latin typeface="Consolas" panose="020B0609020204030204" pitchFamily="49" charset="0"/>
                <a:cs typeface="Consolas" panose="020B0609020204030204" pitchFamily="49" charset="0"/>
              </a:rPr>
              <a:t>256</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Sigmoid(),</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Linear(</a:t>
            </a:r>
            <a:r>
              <a:rPr lang="en-US" sz="1400" dirty="0">
                <a:solidFill>
                  <a:srgbClr val="1750EB"/>
                </a:solidFill>
                <a:latin typeface="Consolas" panose="020B0609020204030204" pitchFamily="49" charset="0"/>
                <a:cs typeface="Consolas" panose="020B0609020204030204" pitchFamily="49" charset="0"/>
              </a:rPr>
              <a:t>256</a:t>
            </a:r>
            <a:r>
              <a:rPr lang="en-US" sz="1400" dirty="0">
                <a:latin typeface="Consolas" panose="020B0609020204030204" pitchFamily="49" charset="0"/>
                <a:cs typeface="Consolas" panose="020B0609020204030204" pitchFamily="49" charset="0"/>
              </a:rPr>
              <a:t>, </a:t>
            </a:r>
            <a:r>
              <a:rPr lang="en-US" sz="1400" dirty="0">
                <a:solidFill>
                  <a:srgbClr val="000080"/>
                </a:solidFill>
                <a:latin typeface="Consolas" panose="020B0609020204030204" pitchFamily="49" charset="0"/>
                <a:cs typeface="Consolas" panose="020B0609020204030204" pitchFamily="49" charset="0"/>
              </a:rPr>
              <a:t>10</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err="1">
                <a:latin typeface="Consolas" panose="020B0609020204030204" pitchFamily="49" charset="0"/>
                <a:cs typeface="Consolas" panose="020B0609020204030204" pitchFamily="49" charset="0"/>
              </a:rPr>
              <a:t>cost_function</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CrossEntropyLoss</a:t>
            </a:r>
            <a:r>
              <a:rPr lang="en-US" sz="1400" dirty="0">
                <a:latin typeface="Consolas" panose="020B0609020204030204" pitchFamily="49" charset="0"/>
                <a:cs typeface="Consolas" panose="020B0609020204030204" pitchFamily="49" charset="0"/>
              </a:rPr>
              <a:t>()</a:t>
            </a:r>
          </a:p>
          <a:p>
            <a:endParaRPr lang="en-US" sz="1400" dirty="0">
              <a:latin typeface="Consolas" panose="020B0609020204030204" pitchFamily="49" charset="0"/>
              <a:cs typeface="Consolas" panose="020B0609020204030204" pitchFamily="49" charset="0"/>
            </a:endParaRPr>
          </a:p>
          <a:p>
            <a:r>
              <a:rPr lang="en-US" sz="1400" dirty="0" err="1">
                <a:latin typeface="Consolas" panose="020B0609020204030204" pitchFamily="49" charset="0"/>
                <a:cs typeface="Consolas" panose="020B0609020204030204" pitchFamily="49" charset="0"/>
              </a:rPr>
              <a:t>y_hat</a:t>
            </a:r>
            <a:r>
              <a:rPr lang="en-US" sz="1400" dirty="0">
                <a:latin typeface="Consolas" panose="020B0609020204030204" pitchFamily="49" charset="0"/>
                <a:cs typeface="Consolas" panose="020B0609020204030204" pitchFamily="49" charset="0"/>
              </a:rPr>
              <a:t> = model(</a:t>
            </a:r>
            <a:r>
              <a:rPr lang="en-US" sz="1400" dirty="0" err="1">
                <a:latin typeface="Consolas" panose="020B0609020204030204" pitchFamily="49" charset="0"/>
                <a:cs typeface="Consolas" panose="020B0609020204030204" pitchFamily="49" charset="0"/>
              </a:rPr>
              <a:t>batch_X</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loss = </a:t>
            </a:r>
            <a:r>
              <a:rPr lang="en-US" sz="1400" dirty="0" err="1">
                <a:latin typeface="Consolas" panose="020B0609020204030204" pitchFamily="49" charset="0"/>
                <a:cs typeface="Consolas" panose="020B0609020204030204" pitchFamily="49" charset="0"/>
              </a:rPr>
              <a:t>cost_function</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batch_y</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y_hat</a:t>
            </a:r>
            <a:r>
              <a:rPr lang="en-US" sz="1400" dirty="0">
                <a:latin typeface="Consolas" panose="020B0609020204030204" pitchFamily="49" charset="0"/>
                <a:cs typeface="Consolas" panose="020B0609020204030204" pitchFamily="49" charset="0"/>
              </a:rPr>
              <a:t>)</a:t>
            </a:r>
          </a:p>
          <a:p>
            <a:br>
              <a:rPr lang="en-US" sz="1400" dirty="0">
                <a:latin typeface="Consolas" panose="020B0609020204030204" pitchFamily="49" charset="0"/>
                <a:cs typeface="Consolas" panose="020B0609020204030204" pitchFamily="49" charset="0"/>
              </a:rPr>
            </a:br>
            <a:r>
              <a:rPr lang="en-US" sz="1400" dirty="0" err="1">
                <a:latin typeface="Consolas" panose="020B0609020204030204" pitchFamily="49" charset="0"/>
                <a:cs typeface="Consolas" panose="020B0609020204030204" pitchFamily="49" charset="0"/>
              </a:rPr>
              <a:t>loss.backward</a:t>
            </a:r>
            <a:r>
              <a:rPr lang="en-US" sz="1400" dirty="0">
                <a:latin typeface="Consolas" panose="020B0609020204030204" pitchFamily="49" charset="0"/>
                <a:cs typeface="Consolas" panose="020B0609020204030204" pitchFamily="49" charset="0"/>
              </a:rPr>
              <a:t>(</a:t>
            </a:r>
            <a:r>
              <a:rPr lang="en-US" sz="1400" dirty="0" err="1">
                <a:solidFill>
                  <a:srgbClr val="660099"/>
                </a:solidFill>
                <a:latin typeface="Consolas" panose="020B0609020204030204" pitchFamily="49" charset="0"/>
                <a:cs typeface="Consolas" panose="020B0609020204030204" pitchFamily="49" charset="0"/>
              </a:rPr>
              <a:t>learn_rate</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learn_rate</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endParaRPr lang="en-US" sz="1400" dirty="0">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5B3047AE-3987-D647-AD4F-831DE6FE2E50}"/>
              </a:ext>
            </a:extLst>
          </p:cNvPr>
          <p:cNvSpPr>
            <a:spLocks noGrp="1"/>
          </p:cNvSpPr>
          <p:nvPr>
            <p:ph type="title"/>
          </p:nvPr>
        </p:nvSpPr>
        <p:spPr/>
        <p:txBody>
          <a:bodyPr>
            <a:normAutofit/>
          </a:bodyPr>
          <a:lstStyle/>
          <a:p>
            <a:r>
              <a:rPr lang="en-US" dirty="0"/>
              <a:t>My Backprop Implementation</a:t>
            </a:r>
          </a:p>
        </p:txBody>
      </p:sp>
      <p:sp>
        <p:nvSpPr>
          <p:cNvPr id="7" name="TextBox 6">
            <a:extLst>
              <a:ext uri="{FF2B5EF4-FFF2-40B4-BE49-F238E27FC236}">
                <a16:creationId xmlns:a16="http://schemas.microsoft.com/office/drawing/2014/main" id="{CF4B2444-4C89-8044-8A36-8A3131C07BFF}"/>
              </a:ext>
            </a:extLst>
          </p:cNvPr>
          <p:cNvSpPr txBox="1"/>
          <p:nvPr/>
        </p:nvSpPr>
        <p:spPr>
          <a:xfrm>
            <a:off x="8442610" y="7180573"/>
            <a:ext cx="5365180" cy="2308324"/>
          </a:xfrm>
          <a:prstGeom prst="rect">
            <a:avLst/>
          </a:prstGeom>
          <a:solidFill>
            <a:schemeClr val="bg1"/>
          </a:solidFill>
        </p:spPr>
        <p:txBody>
          <a:bodyPr wrap="square" rtlCol="0">
            <a:noAutofit/>
          </a:bodyPr>
          <a:lstStyle/>
          <a:p>
            <a:r>
              <a:rPr lang="en-US" sz="1400" dirty="0">
                <a:solidFill>
                  <a:srgbClr val="0033B3"/>
                </a:solidFill>
                <a:latin typeface="Consolas" panose="020B0609020204030204" pitchFamily="49" charset="0"/>
                <a:cs typeface="Consolas" panose="020B0609020204030204" pitchFamily="49" charset="0"/>
              </a:rPr>
              <a:t>class </a:t>
            </a:r>
            <a:r>
              <a:rPr lang="en-US" sz="1400" dirty="0">
                <a:solidFill>
                  <a:srgbClr val="000000"/>
                </a:solidFill>
                <a:latin typeface="Consolas" panose="020B0609020204030204" pitchFamily="49" charset="0"/>
                <a:cs typeface="Consolas" panose="020B0609020204030204" pitchFamily="49" charset="0"/>
              </a:rPr>
              <a:t>Function</a:t>
            </a:r>
            <a:r>
              <a:rPr lang="en-US" sz="1400" dirty="0">
                <a:latin typeface="Consolas" panose="020B0609020204030204" pitchFamily="49" charset="0"/>
                <a:cs typeface="Consolas" panose="020B0609020204030204" pitchFamily="49" charset="0"/>
              </a:rPr>
              <a:t>(</a:t>
            </a:r>
            <a:r>
              <a:rPr lang="en-US" sz="1400" dirty="0">
                <a:solidFill>
                  <a:srgbClr val="000080"/>
                </a:solidFill>
                <a:latin typeface="Consolas" panose="020B0609020204030204" pitchFamily="49" charset="0"/>
                <a:cs typeface="Consolas" panose="020B0609020204030204" pitchFamily="49" charset="0"/>
              </a:rPr>
              <a:t>object</a:t>
            </a:r>
            <a:r>
              <a:rPr lang="en-US" sz="1400" dirty="0">
                <a:latin typeface="Consolas" panose="020B0609020204030204" pitchFamily="49" charset="0"/>
                <a:cs typeface="Consolas" panose="020B0609020204030204" pitchFamily="49" charset="0"/>
              </a:rPr>
              <a:t>):</a:t>
            </a:r>
            <a:br>
              <a:rPr lang="en-US" sz="1400" dirty="0">
                <a:solidFill>
                  <a:srgbClr val="0033B3"/>
                </a:solidFill>
                <a:latin typeface="Consolas" panose="020B0609020204030204" pitchFamily="49" charset="0"/>
                <a:cs typeface="Consolas" panose="020B0609020204030204" pitchFamily="49" charset="0"/>
              </a:rPr>
            </a:br>
            <a:r>
              <a:rPr lang="en-US" sz="1400" dirty="0">
                <a:solidFill>
                  <a:srgbClr val="0033B3"/>
                </a:solidFill>
                <a:latin typeface="Consolas" panose="020B0609020204030204" pitchFamily="49" charset="0"/>
                <a:cs typeface="Consolas" panose="020B0609020204030204" pitchFamily="49" charset="0"/>
              </a:rPr>
              <a:t>    def </a:t>
            </a:r>
            <a:r>
              <a:rPr lang="en-US" sz="1400" dirty="0">
                <a:solidFill>
                  <a:srgbClr val="B200B2"/>
                </a:solidFill>
                <a:latin typeface="Consolas" panose="020B0609020204030204" pitchFamily="49" charset="0"/>
                <a:cs typeface="Consolas" panose="020B0609020204030204" pitchFamily="49" charset="0"/>
              </a:rPr>
              <a:t>__call__</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args</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f_X</a:t>
            </a:r>
            <a:r>
              <a:rPr lang="en-US" sz="1400" dirty="0">
                <a:latin typeface="Consolas" panose="020B0609020204030204" pitchFamily="49" charset="0"/>
                <a:cs typeface="Consolas" panose="020B0609020204030204" pitchFamily="49" charset="0"/>
              </a:rPr>
              <a:t> =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.forward</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args</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return </a:t>
            </a:r>
            <a:r>
              <a:rPr lang="en-US" sz="1400" dirty="0" err="1">
                <a:latin typeface="Consolas" panose="020B0609020204030204" pitchFamily="49" charset="0"/>
                <a:cs typeface="Consolas" panose="020B0609020204030204" pitchFamily="49" charset="0"/>
              </a:rPr>
              <a:t>BackpropWrapper</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args</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f_X</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endParaRPr lang="en-US" sz="1400" dirty="0">
              <a:latin typeface="Consolas" panose="020B0609020204030204" pitchFamily="49" charset="0"/>
              <a:cs typeface="Consolas" panose="020B0609020204030204" pitchFamily="49" charset="0"/>
            </a:endParaRPr>
          </a:p>
        </p:txBody>
      </p:sp>
      <p:sp>
        <p:nvSpPr>
          <p:cNvPr id="9" name="TextBox 8">
            <a:extLst>
              <a:ext uri="{FF2B5EF4-FFF2-40B4-BE49-F238E27FC236}">
                <a16:creationId xmlns:a16="http://schemas.microsoft.com/office/drawing/2014/main" id="{E4D14FD9-0E83-AF4D-B887-5B112189D970}"/>
              </a:ext>
            </a:extLst>
          </p:cNvPr>
          <p:cNvSpPr txBox="1"/>
          <p:nvPr/>
        </p:nvSpPr>
        <p:spPr>
          <a:xfrm>
            <a:off x="3060457" y="7552000"/>
            <a:ext cx="8842398" cy="3056793"/>
          </a:xfrm>
          <a:prstGeom prst="rect">
            <a:avLst/>
          </a:prstGeom>
          <a:solidFill>
            <a:schemeClr val="bg1"/>
          </a:solidFill>
        </p:spPr>
        <p:txBody>
          <a:bodyPr wrap="square" rtlCol="0">
            <a:noAutofit/>
          </a:bodyPr>
          <a:lstStyle/>
          <a:p>
            <a:r>
              <a:rPr lang="en-US" sz="1400" dirty="0">
                <a:solidFill>
                  <a:srgbClr val="0033B3"/>
                </a:solidFill>
                <a:latin typeface="Consolas" panose="020B0609020204030204" pitchFamily="49" charset="0"/>
                <a:cs typeface="Consolas" panose="020B0609020204030204" pitchFamily="49" charset="0"/>
              </a:rPr>
              <a:t>class </a:t>
            </a:r>
            <a:r>
              <a:rPr lang="en-US" sz="1400" dirty="0">
                <a:solidFill>
                  <a:srgbClr val="000000"/>
                </a:solidFill>
                <a:latin typeface="Consolas" panose="020B0609020204030204" pitchFamily="49" charset="0"/>
                <a:cs typeface="Consolas" panose="020B0609020204030204" pitchFamily="49" charset="0"/>
              </a:rPr>
              <a:t>Function</a:t>
            </a:r>
            <a:r>
              <a:rPr lang="en-US" sz="1400" dirty="0">
                <a:latin typeface="Consolas" panose="020B0609020204030204" pitchFamily="49" charset="0"/>
                <a:cs typeface="Consolas" panose="020B0609020204030204" pitchFamily="49" charset="0"/>
              </a:rPr>
              <a:t>(</a:t>
            </a:r>
            <a:r>
              <a:rPr lang="en-US" sz="1400" dirty="0">
                <a:solidFill>
                  <a:srgbClr val="000080"/>
                </a:solidFill>
                <a:latin typeface="Consolas" panose="020B0609020204030204" pitchFamily="49" charset="0"/>
                <a:cs typeface="Consolas" panose="020B0609020204030204" pitchFamily="49" charset="0"/>
              </a:rPr>
              <a:t>object</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def </a:t>
            </a:r>
            <a:r>
              <a:rPr lang="en-US" sz="1400" dirty="0">
                <a:solidFill>
                  <a:srgbClr val="B200B2"/>
                </a:solidFill>
                <a:latin typeface="Consolas" panose="020B0609020204030204" pitchFamily="49" charset="0"/>
                <a:cs typeface="Consolas" panose="020B0609020204030204" pitchFamily="49" charset="0"/>
              </a:rPr>
              <a:t>__</a:t>
            </a:r>
            <a:r>
              <a:rPr lang="en-US" sz="1400" dirty="0" err="1">
                <a:solidFill>
                  <a:srgbClr val="B200B2"/>
                </a:solidFill>
                <a:latin typeface="Consolas" panose="020B0609020204030204" pitchFamily="49" charset="0"/>
                <a:cs typeface="Consolas" panose="020B0609020204030204" pitchFamily="49" charset="0"/>
              </a:rPr>
              <a:t>init</a:t>
            </a:r>
            <a:r>
              <a:rPr lang="en-US" sz="1400" dirty="0">
                <a:solidFill>
                  <a:srgbClr val="B200B2"/>
                </a:solidFill>
                <a:latin typeface="Consolas" panose="020B0609020204030204" pitchFamily="49" charset="0"/>
                <a:cs typeface="Consolas" panose="020B0609020204030204" pitchFamily="49" charset="0"/>
              </a:rPr>
              <a:t>__</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pass</a:t>
            </a:r>
            <a:br>
              <a:rPr lang="en-US" sz="1400" dirty="0">
                <a:solidFill>
                  <a:srgbClr val="0033B3"/>
                </a:solidFill>
                <a:latin typeface="Consolas" panose="020B0609020204030204" pitchFamily="49" charset="0"/>
                <a:cs typeface="Consolas" panose="020B0609020204030204" pitchFamily="49" charset="0"/>
              </a:rPr>
            </a:br>
            <a:br>
              <a:rPr lang="en-US" sz="1400" dirty="0">
                <a:solidFill>
                  <a:srgbClr val="0033B3"/>
                </a:solidFill>
                <a:latin typeface="Consolas" panose="020B0609020204030204" pitchFamily="49" charset="0"/>
                <a:cs typeface="Consolas" panose="020B0609020204030204" pitchFamily="49" charset="0"/>
              </a:rPr>
            </a:br>
            <a:r>
              <a:rPr lang="en-US" sz="1400" dirty="0">
                <a:solidFill>
                  <a:srgbClr val="0033B3"/>
                </a:solidFill>
                <a:latin typeface="Consolas" panose="020B0609020204030204" pitchFamily="49" charset="0"/>
                <a:cs typeface="Consolas" panose="020B0609020204030204" pitchFamily="49" charset="0"/>
              </a:rPr>
              <a:t>    def </a:t>
            </a:r>
            <a:r>
              <a:rPr lang="en-US" sz="1400" dirty="0">
                <a:solidFill>
                  <a:srgbClr val="B200B2"/>
                </a:solidFill>
                <a:latin typeface="Consolas" panose="020B0609020204030204" pitchFamily="49" charset="0"/>
                <a:cs typeface="Consolas" panose="020B0609020204030204" pitchFamily="49" charset="0"/>
              </a:rPr>
              <a:t>__call__</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args</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i="1" dirty="0">
                <a:solidFill>
                  <a:srgbClr val="8C8C8C"/>
                </a:solidFill>
                <a:latin typeface="Consolas" panose="020B0609020204030204" pitchFamily="49" charset="0"/>
                <a:cs typeface="Consolas" panose="020B0609020204030204" pitchFamily="49" charset="0"/>
              </a:rPr>
              <a:t> # Key point: Decorate any layer’s results with its input and output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f_X</a:t>
            </a:r>
            <a:r>
              <a:rPr lang="en-US" sz="1400" dirty="0">
                <a:latin typeface="Consolas" panose="020B0609020204030204" pitchFamily="49" charset="0"/>
                <a:cs typeface="Consolas" panose="020B0609020204030204" pitchFamily="49" charset="0"/>
              </a:rPr>
              <a:t> = </a:t>
            </a:r>
            <a:r>
              <a:rPr lang="en-US" sz="1400" dirty="0" err="1">
                <a:solidFill>
                  <a:srgbClr val="94558D"/>
                </a:solidFill>
                <a:latin typeface="Consolas" panose="020B0609020204030204" pitchFamily="49" charset="0"/>
                <a:cs typeface="Consolas" panose="020B0609020204030204" pitchFamily="49" charset="0"/>
              </a:rPr>
              <a:t>self</a:t>
            </a:r>
            <a:r>
              <a:rPr lang="en-US" sz="1400" dirty="0" err="1">
                <a:latin typeface="Consolas" panose="020B0609020204030204" pitchFamily="49" charset="0"/>
                <a:cs typeface="Consolas" panose="020B0609020204030204" pitchFamily="49" charset="0"/>
              </a:rPr>
              <a:t>.forward</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args</a:t>
            </a:r>
            <a:r>
              <a:rPr lang="en-US" sz="1400" dirty="0">
                <a:latin typeface="Consolas" panose="020B0609020204030204" pitchFamily="49" charset="0"/>
                <a:cs typeface="Consolas" panose="020B0609020204030204" pitchFamily="49" charset="0"/>
              </a:rPr>
              <a:t>)</a:t>
            </a:r>
          </a:p>
          <a:p>
            <a:r>
              <a:rPr lang="en-US" sz="1400" dirty="0">
                <a:solidFill>
                  <a:srgbClr val="0033B3"/>
                </a:solidFill>
                <a:latin typeface="Consolas" panose="020B0609020204030204" pitchFamily="49" charset="0"/>
                <a:cs typeface="Consolas" panose="020B0609020204030204" pitchFamily="49" charset="0"/>
              </a:rPr>
              <a:t>        return </a:t>
            </a:r>
            <a:r>
              <a:rPr lang="en-US" sz="1400" dirty="0" err="1">
                <a:latin typeface="Consolas" panose="020B0609020204030204" pitchFamily="49" charset="0"/>
                <a:cs typeface="Consolas" panose="020B0609020204030204" pitchFamily="49" charset="0"/>
              </a:rPr>
              <a:t>BackpropWrapper</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args</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f_X</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def </a:t>
            </a:r>
            <a:r>
              <a:rPr lang="en-US" sz="1400" dirty="0">
                <a:solidFill>
                  <a:srgbClr val="000000"/>
                </a:solidFill>
                <a:latin typeface="Consolas" panose="020B0609020204030204" pitchFamily="49" charset="0"/>
                <a:cs typeface="Consolas" panose="020B0609020204030204" pitchFamily="49" charset="0"/>
              </a:rPr>
              <a:t>forward</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args</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raise </a:t>
            </a:r>
            <a:r>
              <a:rPr lang="en-US" sz="1400" dirty="0">
                <a:solidFill>
                  <a:srgbClr val="000080"/>
                </a:solidFill>
                <a:latin typeface="Consolas" panose="020B0609020204030204" pitchFamily="49" charset="0"/>
                <a:cs typeface="Consolas" panose="020B0609020204030204" pitchFamily="49" charset="0"/>
              </a:rPr>
              <a:t>Exception</a:t>
            </a:r>
            <a:r>
              <a:rPr lang="en-US" sz="1400" dirty="0">
                <a:latin typeface="Consolas" panose="020B0609020204030204" pitchFamily="49" charset="0"/>
                <a:cs typeface="Consolas" panose="020B0609020204030204" pitchFamily="49" charset="0"/>
              </a:rPr>
              <a:t>(</a:t>
            </a:r>
            <a:r>
              <a:rPr lang="en-US" sz="1400" b="1" dirty="0">
                <a:solidFill>
                  <a:srgbClr val="008080"/>
                </a:solidFill>
                <a:latin typeface="Consolas" panose="020B0609020204030204" pitchFamily="49" charset="0"/>
                <a:cs typeface="Consolas" panose="020B0609020204030204" pitchFamily="49" charset="0"/>
              </a:rPr>
              <a:t>'Must implement forward()'</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def </a:t>
            </a:r>
            <a:r>
              <a:rPr lang="en-US" sz="1400" dirty="0">
                <a:solidFill>
                  <a:srgbClr val="000000"/>
                </a:solidFill>
                <a:latin typeface="Consolas" panose="020B0609020204030204" pitchFamily="49" charset="0"/>
                <a:cs typeface="Consolas" panose="020B0609020204030204" pitchFamily="49" charset="0"/>
              </a:rPr>
              <a:t>_backward</a:t>
            </a:r>
            <a:r>
              <a:rPr lang="en-US" sz="1400" dirty="0">
                <a:latin typeface="Consolas" panose="020B0609020204030204" pitchFamily="49" charset="0"/>
                <a:cs typeface="Consolas" panose="020B0609020204030204" pitchFamily="49" charset="0"/>
              </a:rPr>
              <a:t>(</a:t>
            </a:r>
            <a:r>
              <a:rPr lang="en-US" sz="1400" dirty="0">
                <a:solidFill>
                  <a:srgbClr val="94558D"/>
                </a:solidFill>
                <a:latin typeface="Consolas" panose="020B0609020204030204" pitchFamily="49" charset="0"/>
                <a:cs typeface="Consolas" panose="020B0609020204030204" pitchFamily="49" charset="0"/>
              </a:rPr>
              <a:t>self</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args</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raise </a:t>
            </a:r>
            <a:r>
              <a:rPr lang="en-US" sz="1400" dirty="0">
                <a:solidFill>
                  <a:srgbClr val="000080"/>
                </a:solidFill>
                <a:latin typeface="Consolas" panose="020B0609020204030204" pitchFamily="49" charset="0"/>
                <a:cs typeface="Consolas" panose="020B0609020204030204" pitchFamily="49" charset="0"/>
              </a:rPr>
              <a:t>Exception</a:t>
            </a:r>
            <a:r>
              <a:rPr lang="en-US" sz="1400" dirty="0">
                <a:latin typeface="Consolas" panose="020B0609020204030204" pitchFamily="49" charset="0"/>
                <a:cs typeface="Consolas" panose="020B0609020204030204" pitchFamily="49" charset="0"/>
              </a:rPr>
              <a:t>(</a:t>
            </a:r>
            <a:r>
              <a:rPr lang="en-US" sz="1400" b="1" dirty="0">
                <a:solidFill>
                  <a:srgbClr val="008080"/>
                </a:solidFill>
                <a:latin typeface="Consolas" panose="020B0609020204030204" pitchFamily="49" charset="0"/>
                <a:cs typeface="Consolas" panose="020B0609020204030204" pitchFamily="49" charset="0"/>
              </a:rPr>
              <a:t>'Must implement backward()'</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95707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6" grpId="0" animBg="1"/>
      <p:bldP spid="8" grpId="0" animBg="1"/>
      <p:bldP spid="12" grpId="0" animBg="1"/>
      <p:bldP spid="12"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A0B4D-545A-ED4B-8A4B-DBC8A78D5CC1}"/>
              </a:ext>
            </a:extLst>
          </p:cNvPr>
          <p:cNvSpPr>
            <a:spLocks noGrp="1"/>
          </p:cNvSpPr>
          <p:nvPr>
            <p:ph type="title"/>
          </p:nvPr>
        </p:nvSpPr>
        <p:spPr/>
        <p:txBody>
          <a:bodyPr/>
          <a:lstStyle/>
          <a:p>
            <a:r>
              <a:rPr lang="en-US" dirty="0"/>
              <a:t>Convolution: Implementation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CBA4207-E91A-C744-94A0-C7A4FAE14A15}"/>
                  </a:ext>
                </a:extLst>
              </p:cNvPr>
              <p:cNvSpPr>
                <a:spLocks noGrp="1"/>
              </p:cNvSpPr>
              <p:nvPr>
                <p:ph idx="1"/>
              </p:nvPr>
            </p:nvSpPr>
            <p:spPr/>
            <p:txBody>
              <a:bodyPr>
                <a:normAutofit/>
              </a:bodyPr>
              <a:lstStyle/>
              <a:p>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𝑦</m:t>
                          </m:r>
                        </m:e>
                        <m:sub>
                          <m:r>
                            <a:rPr lang="en-US" b="0" i="1" smtClean="0">
                              <a:latin typeface="Cambria Math" panose="02040503050406030204" pitchFamily="18" charset="0"/>
                            </a:rPr>
                            <m:t>𝑖𝑗</m:t>
                          </m:r>
                        </m:sub>
                      </m:sSub>
                      <m:r>
                        <a:rPr lang="en-US" b="0" i="1" smtClean="0">
                          <a:latin typeface="Cambria Math" panose="02040503050406030204" pitchFamily="18" charset="0"/>
                        </a:rPr>
                        <m:t>=</m:t>
                      </m:r>
                      <m:nary>
                        <m:naryPr>
                          <m:chr m:val="∑"/>
                          <m:ctrlPr>
                            <a:rPr lang="en-US" i="1">
                              <a:latin typeface="Cambria Math" panose="02040503050406030204" pitchFamily="18" charset="0"/>
                            </a:rPr>
                          </m:ctrlPr>
                        </m:naryPr>
                        <m:sub>
                          <m:r>
                            <a:rPr lang="en-US" i="1">
                              <a:latin typeface="Cambria Math" panose="02040503050406030204" pitchFamily="18" charset="0"/>
                            </a:rPr>
                            <m:t>𝑘</m:t>
                          </m:r>
                        </m:sub>
                        <m:sup/>
                        <m:e>
                          <m:nary>
                            <m:naryPr>
                              <m:chr m:val="∑"/>
                              <m:ctrlPr>
                                <a:rPr lang="en-US" i="1">
                                  <a:latin typeface="Cambria Math" panose="02040503050406030204" pitchFamily="18" charset="0"/>
                                </a:rPr>
                              </m:ctrlPr>
                            </m:naryPr>
                            <m:sub>
                              <m:r>
                                <a:rPr lang="en-US" i="1">
                                  <a:latin typeface="Cambria Math" panose="02040503050406030204" pitchFamily="18" charset="0"/>
                                </a:rPr>
                                <m:t>𝑙</m:t>
                              </m:r>
                            </m:sub>
                            <m:sup/>
                            <m:e>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𝑘𝑙</m:t>
                                  </m:r>
                                </m:sub>
                              </m:sSub>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𝑘</m:t>
                                  </m:r>
                                  <m:r>
                                    <a:rPr lang="en-US" i="1">
                                      <a:latin typeface="Cambria Math" panose="02040503050406030204" pitchFamily="18" charset="0"/>
                                    </a:rPr>
                                    <m:t>−1,</m:t>
                                  </m:r>
                                  <m:r>
                                    <a:rPr lang="en-US" i="1">
                                      <a:latin typeface="Cambria Math" panose="02040503050406030204" pitchFamily="18" charset="0"/>
                                    </a:rPr>
                                    <m:t>𝑗</m:t>
                                  </m:r>
                                  <m:r>
                                    <a:rPr lang="en-US" i="1">
                                      <a:latin typeface="Cambria Math" panose="02040503050406030204" pitchFamily="18" charset="0"/>
                                    </a:rPr>
                                    <m:t>+</m:t>
                                  </m:r>
                                  <m:r>
                                    <a:rPr lang="en-US" i="1">
                                      <a:latin typeface="Cambria Math" panose="02040503050406030204" pitchFamily="18" charset="0"/>
                                    </a:rPr>
                                    <m:t>𝑙</m:t>
                                  </m:r>
                                  <m:r>
                                    <a:rPr lang="en-US" i="1">
                                      <a:latin typeface="Cambria Math" panose="02040503050406030204" pitchFamily="18" charset="0"/>
                                    </a:rPr>
                                    <m:t>−1</m:t>
                                  </m:r>
                                </m:sub>
                              </m:sSub>
                            </m:e>
                          </m:nary>
                        </m:e>
                      </m:nary>
                    </m:oMath>
                    <m:oMath xmlns:m="http://schemas.openxmlformats.org/officeDocument/2006/math">
                      <m:r>
                        <a:rPr lang="en-US" b="0" i="1" smtClean="0">
                          <a:latin typeface="Cambria Math" panose="02040503050406030204" pitchFamily="18" charset="0"/>
                        </a:rPr>
                        <m:t>𝑑𝑏</m:t>
                      </m:r>
                      <m:r>
                        <a:rPr lang="en-US" i="1">
                          <a:latin typeface="Cambria Math" panose="02040503050406030204" pitchFamily="18" charset="0"/>
                        </a:rPr>
                        <m:t>=</m:t>
                      </m:r>
                      <m:nary>
                        <m:naryPr>
                          <m:chr m:val="∑"/>
                          <m:ctrlPr>
                            <a:rPr lang="en-US" i="1">
                              <a:latin typeface="Cambria Math" panose="02040503050406030204" pitchFamily="18" charset="0"/>
                            </a:rPr>
                          </m:ctrlPr>
                        </m:naryPr>
                        <m:sub>
                          <m:r>
                            <a:rPr lang="en-US" i="1">
                              <a:latin typeface="Cambria Math" panose="02040503050406030204" pitchFamily="18" charset="0"/>
                            </a:rPr>
                            <m:t>𝑖</m:t>
                          </m:r>
                        </m:sub>
                        <m:sup/>
                        <m:e>
                          <m:nary>
                            <m:naryPr>
                              <m:chr m:val="∑"/>
                              <m:ctrlPr>
                                <a:rPr lang="en-US" i="1">
                                  <a:latin typeface="Cambria Math" panose="02040503050406030204" pitchFamily="18" charset="0"/>
                                </a:rPr>
                              </m:ctrlPr>
                            </m:naryPr>
                            <m:sub>
                              <m:r>
                                <a:rPr lang="en-US" i="1">
                                  <a:latin typeface="Cambria Math" panose="02040503050406030204" pitchFamily="18" charset="0"/>
                                </a:rPr>
                                <m:t>𝑗</m:t>
                              </m:r>
                            </m:sub>
                            <m:sup/>
                            <m:e>
                              <m:sSub>
                                <m:sSubPr>
                                  <m:ctrlPr>
                                    <a:rPr lang="en-US" i="1" smtClean="0">
                                      <a:latin typeface="Cambria Math" panose="02040503050406030204" pitchFamily="18" charset="0"/>
                                    </a:rPr>
                                  </m:ctrlPr>
                                </m:sSubPr>
                                <m:e>
                                  <m:r>
                                    <a:rPr lang="en-US" i="1">
                                      <a:latin typeface="Cambria Math" panose="02040503050406030204" pitchFamily="18" charset="0"/>
                                    </a:rPr>
                                    <m:t>𝑑𝑦</m:t>
                                  </m:r>
                                </m:e>
                                <m:sub>
                                  <m:r>
                                    <a:rPr lang="en-US" i="1">
                                      <a:latin typeface="Cambria Math" panose="02040503050406030204" pitchFamily="18" charset="0"/>
                                    </a:rPr>
                                    <m:t>𝑖𝑗</m:t>
                                  </m:r>
                                </m:sub>
                              </m:sSub>
                            </m:e>
                          </m:nary>
                        </m:e>
                      </m:nary>
                    </m:oMath>
                  </m:oMathPara>
                </a14:m>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𝑑𝑤</m:t>
                          </m:r>
                        </m:e>
                        <m:sub>
                          <m:r>
                            <a:rPr lang="en-US" b="0" i="1" smtClean="0">
                              <a:latin typeface="Cambria Math" panose="02040503050406030204" pitchFamily="18" charset="0"/>
                            </a:rPr>
                            <m:t>𝑚𝑛</m:t>
                          </m:r>
                        </m:sub>
                      </m:sSub>
                      <m:r>
                        <a:rPr lang="en-US" i="1">
                          <a:latin typeface="Cambria Math" panose="02040503050406030204" pitchFamily="18" charset="0"/>
                        </a:rPr>
                        <m:t>=</m:t>
                      </m:r>
                      <m:nary>
                        <m:naryPr>
                          <m:chr m:val="∑"/>
                          <m:ctrlPr>
                            <a:rPr lang="en-US" i="1">
                              <a:latin typeface="Cambria Math" panose="02040503050406030204" pitchFamily="18" charset="0"/>
                            </a:rPr>
                          </m:ctrlPr>
                        </m:naryPr>
                        <m:sub>
                          <m:r>
                            <a:rPr lang="en-US" b="0" i="1" smtClean="0">
                              <a:latin typeface="Cambria Math" panose="02040503050406030204" pitchFamily="18" charset="0"/>
                            </a:rPr>
                            <m:t>𝑖</m:t>
                          </m:r>
                        </m:sub>
                        <m:sup/>
                        <m:e>
                          <m:nary>
                            <m:naryPr>
                              <m:chr m:val="∑"/>
                              <m:ctrlPr>
                                <a:rPr lang="en-US" i="1">
                                  <a:latin typeface="Cambria Math" panose="02040503050406030204" pitchFamily="18" charset="0"/>
                                </a:rPr>
                              </m:ctrlPr>
                            </m:naryPr>
                            <m:sub>
                              <m:r>
                                <a:rPr lang="en-US" b="0" i="1" smtClean="0">
                                  <a:latin typeface="Cambria Math" panose="02040503050406030204" pitchFamily="18" charset="0"/>
                                </a:rPr>
                                <m:t>𝑗</m:t>
                              </m:r>
                            </m:sub>
                            <m:sup/>
                            <m:e>
                              <m:sSub>
                                <m:sSubPr>
                                  <m:ctrlPr>
                                    <a:rPr lang="en-US" i="1">
                                      <a:latin typeface="Cambria Math" panose="02040503050406030204" pitchFamily="18" charset="0"/>
                                    </a:rPr>
                                  </m:ctrlPr>
                                </m:sSubPr>
                                <m:e>
                                  <m:r>
                                    <a:rPr lang="en-US" i="1">
                                      <a:latin typeface="Cambria Math" panose="02040503050406030204" pitchFamily="18" charset="0"/>
                                    </a:rPr>
                                    <m:t>𝑑𝑦</m:t>
                                  </m:r>
                                </m:e>
                                <m:sub>
                                  <m:r>
                                    <a:rPr lang="en-US" i="1">
                                      <a:latin typeface="Cambria Math" panose="02040503050406030204" pitchFamily="18" charset="0"/>
                                    </a:rPr>
                                    <m:t>𝑖𝑗</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𝑥</m:t>
                                  </m:r>
                                </m:e>
                                <m:sub>
                                  <m:r>
                                    <a:rPr lang="en-US" i="1">
                                      <a:latin typeface="Cambria Math" panose="02040503050406030204" pitchFamily="18" charset="0"/>
                                    </a:rPr>
                                    <m:t>𝑖</m:t>
                                  </m:r>
                                  <m:r>
                                    <a:rPr lang="en-US" i="1">
                                      <a:latin typeface="Cambria Math" panose="02040503050406030204" pitchFamily="18" charset="0"/>
                                    </a:rPr>
                                    <m:t>+</m:t>
                                  </m:r>
                                  <m:r>
                                    <a:rPr lang="en-US" i="1">
                                      <a:latin typeface="Cambria Math" panose="02040503050406030204" pitchFamily="18" charset="0"/>
                                    </a:rPr>
                                    <m:t>𝑘</m:t>
                                  </m:r>
                                  <m:r>
                                    <a:rPr lang="en-US" i="1">
                                      <a:latin typeface="Cambria Math" panose="02040503050406030204" pitchFamily="18" charset="0"/>
                                    </a:rPr>
                                    <m:t>−1,</m:t>
                                  </m:r>
                                  <m:r>
                                    <a:rPr lang="en-US" i="1">
                                      <a:latin typeface="Cambria Math" panose="02040503050406030204" pitchFamily="18" charset="0"/>
                                    </a:rPr>
                                    <m:t>𝑗</m:t>
                                  </m:r>
                                  <m:r>
                                    <a:rPr lang="en-US" i="1">
                                      <a:latin typeface="Cambria Math" panose="02040503050406030204" pitchFamily="18" charset="0"/>
                                    </a:rPr>
                                    <m:t>+</m:t>
                                  </m:r>
                                  <m:r>
                                    <a:rPr lang="en-US" i="1">
                                      <a:latin typeface="Cambria Math" panose="02040503050406030204" pitchFamily="18" charset="0"/>
                                    </a:rPr>
                                    <m:t>𝑙</m:t>
                                  </m:r>
                                  <m:r>
                                    <a:rPr lang="en-US" i="1">
                                      <a:latin typeface="Cambria Math" panose="02040503050406030204" pitchFamily="18" charset="0"/>
                                    </a:rPr>
                                    <m:t>−1</m:t>
                                  </m:r>
                                </m:sub>
                              </m:sSub>
                            </m:e>
                          </m:nary>
                        </m:e>
                      </m:nary>
                    </m:oMath>
                  </m:oMathPara>
                </a14:m>
                <a:endParaRPr lang="en-US" dirty="0"/>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𝑑</m:t>
                          </m:r>
                          <m:r>
                            <a:rPr lang="en-US" b="0" i="1" smtClean="0">
                              <a:latin typeface="Cambria Math" panose="02040503050406030204" pitchFamily="18" charset="0"/>
                            </a:rPr>
                            <m:t>𝑥</m:t>
                          </m:r>
                        </m:e>
                        <m:sub>
                          <m:r>
                            <a:rPr lang="en-US" i="1">
                              <a:latin typeface="Cambria Math" panose="02040503050406030204" pitchFamily="18" charset="0"/>
                            </a:rPr>
                            <m:t>𝑚𝑛</m:t>
                          </m:r>
                        </m:sub>
                      </m:sSub>
                      <m:r>
                        <a:rPr lang="en-US" i="1">
                          <a:latin typeface="Cambria Math" panose="02040503050406030204" pitchFamily="18" charset="0"/>
                        </a:rPr>
                        <m:t>=</m:t>
                      </m:r>
                      <m:nary>
                        <m:naryPr>
                          <m:chr m:val="∑"/>
                          <m:ctrlPr>
                            <a:rPr lang="en-US" i="1">
                              <a:latin typeface="Cambria Math" panose="02040503050406030204" pitchFamily="18" charset="0"/>
                            </a:rPr>
                          </m:ctrlPr>
                        </m:naryPr>
                        <m:sub>
                          <m:r>
                            <a:rPr lang="en-US" i="1">
                              <a:latin typeface="Cambria Math" panose="02040503050406030204" pitchFamily="18" charset="0"/>
                            </a:rPr>
                            <m:t>𝑖</m:t>
                          </m:r>
                        </m:sub>
                        <m:sup/>
                        <m:e>
                          <m:nary>
                            <m:naryPr>
                              <m:chr m:val="∑"/>
                              <m:ctrlPr>
                                <a:rPr lang="en-US" i="1">
                                  <a:latin typeface="Cambria Math" panose="02040503050406030204" pitchFamily="18" charset="0"/>
                                </a:rPr>
                              </m:ctrlPr>
                            </m:naryPr>
                            <m:sub>
                              <m:r>
                                <a:rPr lang="en-US" i="1">
                                  <a:latin typeface="Cambria Math" panose="02040503050406030204" pitchFamily="18" charset="0"/>
                                </a:rPr>
                                <m:t>𝑗</m:t>
                              </m:r>
                            </m:sub>
                            <m:sup/>
                            <m:e>
                              <m:sSub>
                                <m:sSubPr>
                                  <m:ctrlPr>
                                    <a:rPr lang="en-US" i="1">
                                      <a:latin typeface="Cambria Math" panose="02040503050406030204" pitchFamily="18" charset="0"/>
                                    </a:rPr>
                                  </m:ctrlPr>
                                </m:sSubPr>
                                <m:e>
                                  <m:r>
                                    <a:rPr lang="en-US" i="1">
                                      <a:latin typeface="Cambria Math" panose="02040503050406030204" pitchFamily="18" charset="0"/>
                                    </a:rPr>
                                    <m:t>𝑑𝑦</m:t>
                                  </m:r>
                                </m:e>
                                <m:sub>
                                  <m:r>
                                    <a:rPr lang="en-US" i="1">
                                      <a:latin typeface="Cambria Math" panose="02040503050406030204" pitchFamily="18" charset="0"/>
                                    </a:rPr>
                                    <m:t>𝑖𝑗</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b="0" i="1" smtClean="0">
                                      <a:latin typeface="Cambria Math" panose="02040503050406030204" pitchFamily="18" charset="0"/>
                                    </a:rPr>
                                    <m:t>𝑤</m:t>
                                  </m:r>
                                </m:e>
                                <m:sub>
                                  <m:r>
                                    <a:rPr lang="en-US" b="0" i="1" smtClean="0">
                                      <a:latin typeface="Cambria Math" panose="02040503050406030204" pitchFamily="18" charset="0"/>
                                    </a:rPr>
                                    <m:t>𝑚</m:t>
                                  </m:r>
                                  <m:r>
                                    <a:rPr lang="en-US" b="0" i="1" smtClean="0">
                                      <a:latin typeface="Cambria Math" panose="02040503050406030204" pitchFamily="18" charset="0"/>
                                    </a:rPr>
                                    <m:t>−</m:t>
                                  </m:r>
                                  <m:r>
                                    <a:rPr lang="en-US" b="0" i="1" smtClean="0">
                                      <a:latin typeface="Cambria Math" panose="02040503050406030204" pitchFamily="18" charset="0"/>
                                    </a:rPr>
                                    <m:t>𝑖</m:t>
                                  </m:r>
                                  <m:r>
                                    <a:rPr lang="en-US" b="0" i="1" smtClean="0">
                                      <a:latin typeface="Cambria Math" panose="02040503050406030204" pitchFamily="18" charset="0"/>
                                    </a:rPr>
                                    <m:t>+1,</m:t>
                                  </m:r>
                                  <m:r>
                                    <a:rPr lang="en-US" b="0"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𝑗</m:t>
                                  </m:r>
                                  <m:r>
                                    <a:rPr lang="en-US" b="0" i="1" smtClean="0">
                                      <a:latin typeface="Cambria Math" panose="02040503050406030204" pitchFamily="18" charset="0"/>
                                    </a:rPr>
                                    <m:t>+1</m:t>
                                  </m:r>
                                </m:sub>
                              </m:sSub>
                            </m:e>
                          </m:nary>
                        </m:e>
                      </m:nary>
                    </m:oMath>
                  </m:oMathPara>
                </a14:m>
                <a:endParaRPr lang="en-US" dirty="0"/>
              </a:p>
              <a:p>
                <a:endParaRPr lang="en-US" dirty="0"/>
              </a:p>
            </p:txBody>
          </p:sp>
        </mc:Choice>
        <mc:Fallback>
          <p:sp>
            <p:nvSpPr>
              <p:cNvPr id="3" name="Content Placeholder 2">
                <a:extLst>
                  <a:ext uri="{FF2B5EF4-FFF2-40B4-BE49-F238E27FC236}">
                    <a16:creationId xmlns:a16="http://schemas.microsoft.com/office/drawing/2014/main" id="{6CBA4207-E91A-C744-94A0-C7A4FAE14A15}"/>
                  </a:ext>
                </a:extLst>
              </p:cNvPr>
              <p:cNvSpPr>
                <a:spLocks noGrp="1" noRot="1" noChangeAspect="1" noMove="1" noResize="1" noEditPoints="1" noAdjustHandles="1" noChangeArrowheads="1" noChangeShapeType="1" noTextEdit="1"/>
              </p:cNvSpPr>
              <p:nvPr>
                <p:ph idx="1"/>
              </p:nvPr>
            </p:nvSpPr>
            <p:spPr>
              <a:blipFill>
                <a:blip r:embed="rId3"/>
                <a:stretch>
                  <a:fillRect t="-13871" b="-25484"/>
                </a:stretch>
              </a:blipFill>
            </p:spPr>
            <p:txBody>
              <a:bodyPr/>
              <a:lstStyle/>
              <a:p>
                <a:r>
                  <a:rPr lang="en-US">
                    <a:noFill/>
                  </a:rPr>
                  <a:t> </a:t>
                </a:r>
              </a:p>
            </p:txBody>
          </p:sp>
        </mc:Fallback>
      </mc:AlternateContent>
    </p:spTree>
    <p:extLst>
      <p:ext uri="{BB962C8B-B14F-4D97-AF65-F5344CB8AC3E}">
        <p14:creationId xmlns:p14="http://schemas.microsoft.com/office/powerpoint/2010/main" val="583190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0FE7E-3633-CC44-B1AC-B516BFD10A66}"/>
              </a:ext>
            </a:extLst>
          </p:cNvPr>
          <p:cNvSpPr>
            <a:spLocks noGrp="1"/>
          </p:cNvSpPr>
          <p:nvPr>
            <p:ph type="title"/>
          </p:nvPr>
        </p:nvSpPr>
        <p:spPr/>
        <p:txBody>
          <a:bodyPr/>
          <a:lstStyle/>
          <a:p>
            <a:r>
              <a:rPr lang="en-US" dirty="0"/>
              <a:t>Numerical Gradient Testing</a:t>
            </a:r>
          </a:p>
        </p:txBody>
      </p:sp>
      <p:sp>
        <p:nvSpPr>
          <p:cNvPr id="6" name="TextBox 5">
            <a:extLst>
              <a:ext uri="{FF2B5EF4-FFF2-40B4-BE49-F238E27FC236}">
                <a16:creationId xmlns:a16="http://schemas.microsoft.com/office/drawing/2014/main" id="{ABF37F70-0E68-A649-854E-338B39611191}"/>
              </a:ext>
            </a:extLst>
          </p:cNvPr>
          <p:cNvSpPr txBox="1"/>
          <p:nvPr/>
        </p:nvSpPr>
        <p:spPr>
          <a:xfrm>
            <a:off x="2014151" y="3373395"/>
            <a:ext cx="184731" cy="369332"/>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F82766A1-A8F2-2E49-BDA6-E6E5A9268B53}"/>
              </a:ext>
            </a:extLst>
          </p:cNvPr>
          <p:cNvSpPr txBox="1"/>
          <p:nvPr/>
        </p:nvSpPr>
        <p:spPr>
          <a:xfrm>
            <a:off x="2475457" y="1810465"/>
            <a:ext cx="7241085" cy="4616648"/>
          </a:xfrm>
          <a:prstGeom prst="rect">
            <a:avLst/>
          </a:prstGeom>
          <a:solidFill>
            <a:schemeClr val="bg1"/>
          </a:solidFill>
        </p:spPr>
        <p:txBody>
          <a:bodyPr wrap="square" rtlCol="0">
            <a:spAutoFit/>
          </a:bodyPr>
          <a:lstStyle/>
          <a:p>
            <a:r>
              <a:rPr lang="en-US" sz="1400" dirty="0">
                <a:solidFill>
                  <a:srgbClr val="0033B3"/>
                </a:solidFill>
                <a:latin typeface="Consolas" panose="020B0609020204030204" pitchFamily="49" charset="0"/>
                <a:cs typeface="Consolas" panose="020B0609020204030204" pitchFamily="49" charset="0"/>
              </a:rPr>
              <a:t>def </a:t>
            </a:r>
            <a:r>
              <a:rPr lang="en-US" sz="1400" dirty="0" err="1">
                <a:solidFill>
                  <a:srgbClr val="000000"/>
                </a:solidFill>
                <a:latin typeface="Consolas" panose="020B0609020204030204" pitchFamily="49" charset="0"/>
                <a:cs typeface="Consolas" panose="020B0609020204030204" pitchFamily="49" charset="0"/>
              </a:rPr>
              <a:t>test_gradient_wrt_x</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func</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x_shape</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X = </a:t>
            </a:r>
            <a:r>
              <a:rPr lang="en-US" sz="1400" dirty="0" err="1">
                <a:latin typeface="Consolas" panose="020B0609020204030204" pitchFamily="49" charset="0"/>
                <a:cs typeface="Consolas" panose="020B0609020204030204" pitchFamily="49" charset="0"/>
              </a:rPr>
              <a:t>np.random.normal</a:t>
            </a:r>
            <a:r>
              <a:rPr lang="en-US" sz="1400" dirty="0">
                <a:latin typeface="Consolas" panose="020B0609020204030204" pitchFamily="49" charset="0"/>
                <a:cs typeface="Consolas" panose="020B0609020204030204" pitchFamily="49" charset="0"/>
              </a:rPr>
              <a:t>(</a:t>
            </a:r>
            <a:r>
              <a:rPr lang="en-US" sz="1400" dirty="0">
                <a:solidFill>
                  <a:srgbClr val="660099"/>
                </a:solidFill>
                <a:latin typeface="Consolas" panose="020B0609020204030204" pitchFamily="49" charset="0"/>
                <a:cs typeface="Consolas" panose="020B0609020204030204" pitchFamily="49" charset="0"/>
              </a:rPr>
              <a:t>size</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x_shape</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expected = _</a:t>
            </a:r>
            <a:r>
              <a:rPr lang="en-US" sz="1400" dirty="0" err="1">
                <a:latin typeface="Consolas" panose="020B0609020204030204" pitchFamily="49" charset="0"/>
                <a:cs typeface="Consolas" panose="020B0609020204030204" pitchFamily="49" charset="0"/>
              </a:rPr>
              <a:t>expected_gradient</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func</a:t>
            </a:r>
            <a:r>
              <a:rPr lang="en-US" sz="1400" dirty="0">
                <a:latin typeface="Consolas" panose="020B0609020204030204" pitchFamily="49" charset="0"/>
                <a:cs typeface="Consolas" panose="020B0609020204030204" pitchFamily="49" charset="0"/>
              </a:rPr>
              <a:t>, X)</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f_X</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func</a:t>
            </a:r>
            <a:r>
              <a:rPr lang="en-US" sz="1400" dirty="0">
                <a:latin typeface="Consolas" panose="020B0609020204030204" pitchFamily="49" charset="0"/>
                <a:cs typeface="Consolas" panose="020B0609020204030204" pitchFamily="49" charset="0"/>
              </a:rPr>
              <a:t>(X)</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dx, </a:t>
            </a:r>
            <a:r>
              <a:rPr lang="en-US" sz="1400" dirty="0" err="1">
                <a:latin typeface="Consolas" panose="020B0609020204030204" pitchFamily="49" charset="0"/>
                <a:cs typeface="Consolas" panose="020B0609020204030204" pitchFamily="49" charset="0"/>
              </a:rPr>
              <a:t>dw</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db</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f_X.backward</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np.testing.assert_almost_equal</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expecte</a:t>
            </a:r>
            <a:r>
              <a:rPr lang="en-US" sz="1400" dirty="0">
                <a:latin typeface="Consolas" panose="020B0609020204030204" pitchFamily="49" charset="0"/>
                <a:cs typeface="Consolas" panose="020B0609020204030204" pitchFamily="49" charset="0"/>
              </a:rPr>
              <a:t>, dx[</a:t>
            </a:r>
            <a:r>
              <a:rPr lang="en-US" sz="1400" dirty="0">
                <a:solidFill>
                  <a:srgbClr val="1750EB"/>
                </a:solidFill>
                <a:latin typeface="Consolas" panose="020B0609020204030204" pitchFamily="49" charset="0"/>
                <a:cs typeface="Consolas" panose="020B0609020204030204" pitchFamily="49" charset="0"/>
              </a:rPr>
              <a:t>0</a:t>
            </a:r>
            <a:r>
              <a:rPr lang="en-US" sz="1400" dirty="0">
                <a:latin typeface="Consolas" panose="020B0609020204030204" pitchFamily="49" charset="0"/>
                <a:cs typeface="Consolas" panose="020B0609020204030204" pitchFamily="49" charset="0"/>
              </a:rPr>
              <a:t>], </a:t>
            </a:r>
            <a:r>
              <a:rPr lang="en-US" sz="1400" dirty="0">
                <a:solidFill>
                  <a:srgbClr val="660099"/>
                </a:solidFill>
                <a:latin typeface="Consolas" panose="020B0609020204030204" pitchFamily="49" charset="0"/>
                <a:cs typeface="Consolas" panose="020B0609020204030204" pitchFamily="49" charset="0"/>
              </a:rPr>
              <a:t>decimal</a:t>
            </a:r>
            <a:r>
              <a:rPr lang="en-US" sz="1400" dirty="0">
                <a:latin typeface="Consolas" panose="020B0609020204030204" pitchFamily="49" charset="0"/>
                <a:cs typeface="Consolas" panose="020B0609020204030204" pitchFamily="49" charset="0"/>
              </a:rPr>
              <a:t>=</a:t>
            </a:r>
            <a:r>
              <a:rPr lang="en-US" sz="1400" dirty="0">
                <a:solidFill>
                  <a:srgbClr val="1750EB"/>
                </a:solidFill>
                <a:latin typeface="Consolas" panose="020B0609020204030204" pitchFamily="49" charset="0"/>
                <a:cs typeface="Consolas" panose="020B0609020204030204" pitchFamily="49" charset="0"/>
              </a:rPr>
              <a:t>7</a:t>
            </a:r>
            <a:r>
              <a:rPr lang="en-US" sz="1400" dirty="0">
                <a:latin typeface="Consolas" panose="020B0609020204030204" pitchFamily="49" charset="0"/>
                <a:cs typeface="Consolas" panose="020B0609020204030204" pitchFamily="49" charset="0"/>
              </a:rPr>
              <a:t>)</a:t>
            </a:r>
          </a:p>
          <a:p>
            <a:endParaRPr lang="en-US" sz="1400" dirty="0">
              <a:latin typeface="Consolas" panose="020B0609020204030204" pitchFamily="49" charset="0"/>
              <a:cs typeface="Consolas" panose="020B0609020204030204" pitchFamily="49" charset="0"/>
            </a:endParaRPr>
          </a:p>
          <a:p>
            <a:r>
              <a:rPr lang="en-US" sz="1400" dirty="0">
                <a:solidFill>
                  <a:srgbClr val="0033B3"/>
                </a:solidFill>
                <a:latin typeface="Consolas" panose="020B0609020204030204" pitchFamily="49" charset="0"/>
                <a:cs typeface="Consolas" panose="020B0609020204030204" pitchFamily="49" charset="0"/>
              </a:rPr>
              <a:t>def </a:t>
            </a:r>
            <a:r>
              <a:rPr lang="en-US" sz="1400" dirty="0">
                <a:solidFill>
                  <a:srgbClr val="000000"/>
                </a:solidFill>
                <a:latin typeface="Consolas" panose="020B0609020204030204" pitchFamily="49" charset="0"/>
                <a:cs typeface="Consolas" panose="020B0609020204030204" pitchFamily="49" charset="0"/>
              </a:rPr>
              <a:t>_</a:t>
            </a:r>
            <a:r>
              <a:rPr lang="en-US" sz="1400" dirty="0" err="1">
                <a:solidFill>
                  <a:srgbClr val="000000"/>
                </a:solidFill>
                <a:latin typeface="Consolas" panose="020B0609020204030204" pitchFamily="49" charset="0"/>
                <a:cs typeface="Consolas" panose="020B0609020204030204" pitchFamily="49" charset="0"/>
              </a:rPr>
              <a:t>expected_gradient</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func</a:t>
            </a:r>
            <a:r>
              <a:rPr lang="en-US" sz="1400" dirty="0">
                <a:latin typeface="Consolas" panose="020B0609020204030204" pitchFamily="49" charset="0"/>
                <a:cs typeface="Consolas" panose="020B0609020204030204" pitchFamily="49" charset="0"/>
              </a:rPr>
              <a:t>, parameters, </a:t>
            </a:r>
            <a:r>
              <a:rPr lang="en-US" sz="1400" dirty="0" err="1">
                <a:latin typeface="Consolas" panose="020B0609020204030204" pitchFamily="49" charset="0"/>
                <a:cs typeface="Consolas" panose="020B0609020204030204" pitchFamily="49" charset="0"/>
              </a:rPr>
              <a:t>small_step</a:t>
            </a:r>
            <a:r>
              <a:rPr lang="en-US" sz="1400" dirty="0">
                <a:latin typeface="Consolas" panose="020B0609020204030204" pitchFamily="49" charset="0"/>
                <a:cs typeface="Consolas" panose="020B0609020204030204" pitchFamily="49" charset="0"/>
              </a:rPr>
              <a:t>=</a:t>
            </a:r>
            <a:r>
              <a:rPr lang="en-US" sz="1400" dirty="0">
                <a:solidFill>
                  <a:srgbClr val="1750EB"/>
                </a:solidFill>
                <a:latin typeface="Consolas" panose="020B0609020204030204" pitchFamily="49" charset="0"/>
                <a:cs typeface="Consolas" panose="020B0609020204030204" pitchFamily="49" charset="0"/>
              </a:rPr>
              <a:t>1e-4</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gradient = </a:t>
            </a:r>
            <a:r>
              <a:rPr lang="en-US" sz="1400" dirty="0" err="1">
                <a:latin typeface="Consolas" panose="020B0609020204030204" pitchFamily="49" charset="0"/>
                <a:cs typeface="Consolas" panose="020B0609020204030204" pitchFamily="49" charset="0"/>
              </a:rPr>
              <a:t>np.zeros_like</a:t>
            </a:r>
            <a:r>
              <a:rPr lang="en-US" sz="1400" dirty="0">
                <a:latin typeface="Consolas" panose="020B0609020204030204" pitchFamily="49" charset="0"/>
                <a:cs typeface="Consolas" panose="020B0609020204030204" pitchFamily="49" charset="0"/>
              </a:rPr>
              <a:t>(parameters)</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parameters_copy</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parameters.copy</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for </a:t>
            </a:r>
            <a:r>
              <a:rPr lang="en-US" sz="1400" dirty="0" err="1">
                <a:latin typeface="Consolas" panose="020B0609020204030204" pitchFamily="49" charset="0"/>
                <a:cs typeface="Consolas" panose="020B0609020204030204" pitchFamily="49" charset="0"/>
              </a:rPr>
              <a:t>idx</a:t>
            </a:r>
            <a:r>
              <a:rPr lang="en-US" sz="1400" dirty="0">
                <a:latin typeface="Consolas" panose="020B0609020204030204" pitchFamily="49" charset="0"/>
                <a:cs typeface="Consolas" panose="020B0609020204030204" pitchFamily="49" charset="0"/>
              </a:rPr>
              <a:t>, x </a:t>
            </a:r>
            <a:r>
              <a:rPr lang="en-US" sz="1400" dirty="0">
                <a:solidFill>
                  <a:srgbClr val="0033B3"/>
                </a:solidFill>
                <a:latin typeface="Consolas" panose="020B0609020204030204" pitchFamily="49" charset="0"/>
                <a:cs typeface="Consolas" panose="020B0609020204030204" pitchFamily="49" charset="0"/>
              </a:rPr>
              <a:t>in </a:t>
            </a:r>
            <a:r>
              <a:rPr lang="en-US" sz="1400" dirty="0" err="1">
                <a:latin typeface="Consolas" panose="020B0609020204030204" pitchFamily="49" charset="0"/>
                <a:cs typeface="Consolas" panose="020B0609020204030204" pitchFamily="49" charset="0"/>
              </a:rPr>
              <a:t>np.ndenumerate</a:t>
            </a:r>
            <a:r>
              <a:rPr lang="en-US" sz="1400" dirty="0">
                <a:latin typeface="Consolas" panose="020B0609020204030204" pitchFamily="49" charset="0"/>
                <a:cs typeface="Consolas" panose="020B0609020204030204" pitchFamily="49" charset="0"/>
              </a:rPr>
              <a:t>(parameters):</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parameters_copy</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idx</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small_step</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right = </a:t>
            </a:r>
            <a:r>
              <a:rPr lang="en-US" sz="1400" dirty="0" err="1">
                <a:latin typeface="Consolas" panose="020B0609020204030204" pitchFamily="49" charset="0"/>
                <a:cs typeface="Consolas" panose="020B0609020204030204" pitchFamily="49" charset="0"/>
              </a:rPr>
              <a:t>func</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parameters_copy</a:t>
            </a:r>
            <a:r>
              <a:rPr lang="en-US" sz="1400" dirty="0">
                <a:latin typeface="Consolas" panose="020B0609020204030204" pitchFamily="49" charset="0"/>
                <a:cs typeface="Consolas" panose="020B0609020204030204" pitchFamily="49" charset="0"/>
              </a:rPr>
              <a:t>)</a:t>
            </a:r>
          </a:p>
          <a:p>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parameters_copy</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idx</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small_step</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left = </a:t>
            </a:r>
            <a:r>
              <a:rPr lang="en-US" sz="1400" dirty="0" err="1">
                <a:latin typeface="Consolas" panose="020B0609020204030204" pitchFamily="49" charset="0"/>
                <a:cs typeface="Consolas" panose="020B0609020204030204" pitchFamily="49" charset="0"/>
              </a:rPr>
              <a:t>func</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parameters_copy</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numerical_gradient</a:t>
            </a:r>
            <a:r>
              <a:rPr lang="en-US" sz="1400" dirty="0">
                <a:latin typeface="Consolas" panose="020B0609020204030204" pitchFamily="49" charset="0"/>
                <a:cs typeface="Consolas" panose="020B0609020204030204" pitchFamily="49" charset="0"/>
              </a:rPr>
              <a:t> = (right - left) / (</a:t>
            </a:r>
            <a:r>
              <a:rPr lang="en-US" sz="1400" dirty="0">
                <a:solidFill>
                  <a:srgbClr val="1750EB"/>
                </a:solidFill>
                <a:latin typeface="Consolas" panose="020B0609020204030204" pitchFamily="49" charset="0"/>
                <a:cs typeface="Consolas" panose="020B0609020204030204" pitchFamily="49" charset="0"/>
              </a:rPr>
              <a:t>2 </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small_step</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gradient[</a:t>
            </a:r>
            <a:r>
              <a:rPr lang="en-US" sz="1400" dirty="0" err="1">
                <a:latin typeface="Consolas" panose="020B0609020204030204" pitchFamily="49" charset="0"/>
                <a:cs typeface="Consolas" panose="020B0609020204030204" pitchFamily="49" charset="0"/>
              </a:rPr>
              <a:t>idx</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np.sum</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numerical_gradient</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a:solidFill>
                  <a:srgbClr val="0033B3"/>
                </a:solidFill>
                <a:latin typeface="Consolas" panose="020B0609020204030204" pitchFamily="49" charset="0"/>
                <a:cs typeface="Consolas" panose="020B0609020204030204" pitchFamily="49" charset="0"/>
              </a:rPr>
              <a:t>return </a:t>
            </a:r>
            <a:r>
              <a:rPr lang="en-US" sz="1400" dirty="0">
                <a:latin typeface="Consolas" panose="020B0609020204030204" pitchFamily="49" charset="0"/>
                <a:cs typeface="Consolas" panose="020B0609020204030204" pitchFamily="49" charset="0"/>
              </a:rPr>
              <a:t>gradient</a:t>
            </a:r>
          </a:p>
          <a:p>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783714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E55BD-D1A6-C348-BD0B-EE5E0DB2E2DC}"/>
              </a:ext>
            </a:extLst>
          </p:cNvPr>
          <p:cNvSpPr>
            <a:spLocks noGrp="1"/>
          </p:cNvSpPr>
          <p:nvPr>
            <p:ph type="title"/>
          </p:nvPr>
        </p:nvSpPr>
        <p:spPr/>
        <p:txBody>
          <a:bodyPr/>
          <a:lstStyle/>
          <a:p>
            <a:r>
              <a:rPr lang="en-US" dirty="0"/>
              <a:t>Experiment - MNIST</a:t>
            </a:r>
          </a:p>
        </p:txBody>
      </p:sp>
      <p:sp>
        <p:nvSpPr>
          <p:cNvPr id="4" name="TextBox 3">
            <a:extLst>
              <a:ext uri="{FF2B5EF4-FFF2-40B4-BE49-F238E27FC236}">
                <a16:creationId xmlns:a16="http://schemas.microsoft.com/office/drawing/2014/main" id="{BDC657C2-6ED8-A340-BBE0-66570217CFB3}"/>
              </a:ext>
            </a:extLst>
          </p:cNvPr>
          <p:cNvSpPr txBox="1"/>
          <p:nvPr/>
        </p:nvSpPr>
        <p:spPr>
          <a:xfrm>
            <a:off x="4380579" y="4472819"/>
            <a:ext cx="6744621" cy="1938992"/>
          </a:xfrm>
          <a:prstGeom prst="rect">
            <a:avLst/>
          </a:prstGeom>
          <a:solidFill>
            <a:schemeClr val="bg1"/>
          </a:solidFill>
        </p:spPr>
        <p:txBody>
          <a:bodyPr wrap="square" rtlCol="0">
            <a:spAutoFit/>
          </a:bodyPr>
          <a:lstStyle/>
          <a:p>
            <a:r>
              <a:rPr lang="en-US" sz="1200" dirty="0" err="1">
                <a:latin typeface="Consolas" panose="020B0609020204030204" pitchFamily="49" charset="0"/>
                <a:cs typeface="Consolas" panose="020B0609020204030204" pitchFamily="49" charset="0"/>
              </a:rPr>
              <a:t>cnn</a:t>
            </a:r>
            <a:r>
              <a:rPr lang="en-US" sz="1200" dirty="0">
                <a:latin typeface="Consolas" panose="020B0609020204030204" pitchFamily="49" charset="0"/>
                <a:cs typeface="Consolas" panose="020B0609020204030204" pitchFamily="49" charset="0"/>
              </a:rPr>
              <a:t> = Sequential(</a:t>
            </a:r>
          </a:p>
          <a:p>
            <a:r>
              <a:rPr lang="en-US" sz="1200" dirty="0">
                <a:latin typeface="Consolas" panose="020B0609020204030204" pitchFamily="49" charset="0"/>
                <a:cs typeface="Consolas" panose="020B0609020204030204" pitchFamily="49" charset="0"/>
              </a:rPr>
              <a:t>    Reshape((</a:t>
            </a:r>
            <a:r>
              <a:rPr lang="en-US" sz="1200" dirty="0">
                <a:solidFill>
                  <a:srgbClr val="1750EB"/>
                </a:solidFill>
                <a:latin typeface="Consolas" panose="020B0609020204030204" pitchFamily="49" charset="0"/>
                <a:cs typeface="Consolas" panose="020B0609020204030204" pitchFamily="49" charset="0"/>
              </a:rPr>
              <a:t>1</a:t>
            </a:r>
            <a:r>
              <a:rPr lang="en-US" sz="1200" dirty="0">
                <a:latin typeface="Consolas" panose="020B0609020204030204" pitchFamily="49" charset="0"/>
                <a:cs typeface="Consolas" panose="020B0609020204030204" pitchFamily="49" charset="0"/>
              </a:rPr>
              <a:t>,</a:t>
            </a:r>
            <a:r>
              <a:rPr lang="en-US" sz="1200" dirty="0">
                <a:solidFill>
                  <a:srgbClr val="1750EB"/>
                </a:solidFill>
                <a:latin typeface="Consolas" panose="020B0609020204030204" pitchFamily="49" charset="0"/>
                <a:cs typeface="Consolas" panose="020B0609020204030204" pitchFamily="49" charset="0"/>
              </a:rPr>
              <a:t> 28</a:t>
            </a:r>
            <a:r>
              <a:rPr lang="en-US" sz="1200" dirty="0">
                <a:latin typeface="Consolas" panose="020B0609020204030204" pitchFamily="49" charset="0"/>
                <a:cs typeface="Consolas" panose="020B0609020204030204" pitchFamily="49" charset="0"/>
              </a:rPr>
              <a:t>,</a:t>
            </a:r>
            <a:r>
              <a:rPr lang="en-US" sz="1200" dirty="0">
                <a:solidFill>
                  <a:srgbClr val="1750EB"/>
                </a:solidFill>
                <a:latin typeface="Consolas" panose="020B0609020204030204" pitchFamily="49" charset="0"/>
                <a:cs typeface="Consolas" panose="020B0609020204030204" pitchFamily="49" charset="0"/>
              </a:rPr>
              <a:t> 28</a:t>
            </a: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Convolution2d(</a:t>
            </a:r>
            <a:r>
              <a:rPr lang="en-US" sz="1200" dirty="0">
                <a:solidFill>
                  <a:srgbClr val="660099"/>
                </a:solidFill>
                <a:latin typeface="Consolas" panose="020B0609020204030204" pitchFamily="49" charset="0"/>
                <a:cs typeface="Consolas" panose="020B0609020204030204" pitchFamily="49" charset="0"/>
              </a:rPr>
              <a:t>kernel</a:t>
            </a:r>
            <a:r>
              <a:rPr lang="en-US" sz="1200" dirty="0">
                <a:latin typeface="Consolas" panose="020B0609020204030204" pitchFamily="49" charset="0"/>
                <a:cs typeface="Consolas" panose="020B0609020204030204" pitchFamily="49" charset="0"/>
              </a:rPr>
              <a:t>=(</a:t>
            </a:r>
            <a:r>
              <a:rPr lang="en-US" sz="1200" dirty="0">
                <a:solidFill>
                  <a:srgbClr val="1750EB"/>
                </a:solidFill>
                <a:latin typeface="Consolas" panose="020B0609020204030204" pitchFamily="49" charset="0"/>
                <a:cs typeface="Consolas" panose="020B0609020204030204" pitchFamily="49" charset="0"/>
              </a:rPr>
              <a:t>3</a:t>
            </a:r>
            <a:r>
              <a:rPr lang="en-US" sz="1200" dirty="0">
                <a:latin typeface="Consolas" panose="020B0609020204030204" pitchFamily="49" charset="0"/>
                <a:cs typeface="Consolas" panose="020B0609020204030204" pitchFamily="49" charset="0"/>
              </a:rPr>
              <a:t>, </a:t>
            </a:r>
            <a:r>
              <a:rPr lang="en-US" sz="1200" dirty="0">
                <a:solidFill>
                  <a:srgbClr val="1750EB"/>
                </a:solidFill>
                <a:latin typeface="Consolas" panose="020B0609020204030204" pitchFamily="49" charset="0"/>
                <a:cs typeface="Consolas" panose="020B0609020204030204" pitchFamily="49" charset="0"/>
              </a:rPr>
              <a:t>3</a:t>
            </a:r>
            <a:r>
              <a:rPr lang="en-US" sz="1200" dirty="0">
                <a:latin typeface="Consolas" panose="020B0609020204030204" pitchFamily="49" charset="0"/>
                <a:cs typeface="Consolas" panose="020B0609020204030204" pitchFamily="49" charset="0"/>
              </a:rPr>
              <a:t>), </a:t>
            </a:r>
            <a:r>
              <a:rPr lang="en-US" sz="1200" dirty="0" err="1">
                <a:solidFill>
                  <a:srgbClr val="660099"/>
                </a:solidFill>
                <a:latin typeface="Consolas" panose="020B0609020204030204" pitchFamily="49" charset="0"/>
                <a:cs typeface="Consolas" panose="020B0609020204030204" pitchFamily="49" charset="0"/>
              </a:rPr>
              <a:t>in_channels</a:t>
            </a:r>
            <a:r>
              <a:rPr lang="en-US" sz="1200" dirty="0">
                <a:latin typeface="Consolas" panose="020B0609020204030204" pitchFamily="49" charset="0"/>
                <a:cs typeface="Consolas" panose="020B0609020204030204" pitchFamily="49" charset="0"/>
              </a:rPr>
              <a:t>=</a:t>
            </a:r>
            <a:r>
              <a:rPr lang="en-US" sz="1200" dirty="0">
                <a:solidFill>
                  <a:srgbClr val="1750EB"/>
                </a:solidFill>
                <a:latin typeface="Consolas" panose="020B0609020204030204" pitchFamily="49" charset="0"/>
                <a:cs typeface="Consolas" panose="020B0609020204030204" pitchFamily="49" charset="0"/>
              </a:rPr>
              <a:t>1</a:t>
            </a:r>
            <a:r>
              <a:rPr lang="en-US" sz="1200" dirty="0">
                <a:latin typeface="Consolas" panose="020B0609020204030204" pitchFamily="49" charset="0"/>
                <a:cs typeface="Consolas" panose="020B0609020204030204" pitchFamily="49" charset="0"/>
              </a:rPr>
              <a:t>, </a:t>
            </a:r>
            <a:r>
              <a:rPr lang="en-US" sz="1200" dirty="0" err="1">
                <a:solidFill>
                  <a:srgbClr val="660099"/>
                </a:solidFill>
                <a:latin typeface="Consolas" panose="020B0609020204030204" pitchFamily="49" charset="0"/>
                <a:cs typeface="Consolas" panose="020B0609020204030204" pitchFamily="49" charset="0"/>
              </a:rPr>
              <a:t>out_channels</a:t>
            </a:r>
            <a:r>
              <a:rPr lang="en-US" sz="1200" dirty="0">
                <a:latin typeface="Consolas" panose="020B0609020204030204" pitchFamily="49" charset="0"/>
                <a:cs typeface="Consolas" panose="020B0609020204030204" pitchFamily="49" charset="0"/>
              </a:rPr>
              <a:t>=</a:t>
            </a:r>
            <a:r>
              <a:rPr lang="en-US" sz="1200" dirty="0">
                <a:solidFill>
                  <a:srgbClr val="1750EB"/>
                </a:solidFill>
                <a:latin typeface="Consolas" panose="020B0609020204030204" pitchFamily="49" charset="0"/>
                <a:cs typeface="Consolas" panose="020B0609020204030204" pitchFamily="49" charset="0"/>
              </a:rPr>
              <a:t>16</a:t>
            </a:r>
            <a:r>
              <a:rPr lang="en-US" sz="1200" dirty="0">
                <a:latin typeface="Consolas" panose="020B0609020204030204" pitchFamily="49" charset="0"/>
                <a:cs typeface="Consolas" panose="020B0609020204030204" pitchFamily="49" charset="0"/>
              </a:rPr>
              <a:t>, </a:t>
            </a:r>
            <a:r>
              <a:rPr lang="en-US" sz="1200" dirty="0">
                <a:solidFill>
                  <a:srgbClr val="660099"/>
                </a:solidFill>
                <a:latin typeface="Consolas" panose="020B0609020204030204" pitchFamily="49" charset="0"/>
                <a:cs typeface="Consolas" panose="020B0609020204030204" pitchFamily="49" charset="0"/>
              </a:rPr>
              <a:t>pad</a:t>
            </a:r>
            <a:r>
              <a:rPr lang="en-US" sz="1200" dirty="0">
                <a:latin typeface="Consolas" panose="020B0609020204030204" pitchFamily="49" charset="0"/>
                <a:cs typeface="Consolas" panose="020B0609020204030204" pitchFamily="49" charset="0"/>
              </a:rPr>
              <a:t>=</a:t>
            </a:r>
            <a:r>
              <a:rPr lang="en-US" sz="1200" b="1" dirty="0">
                <a:solidFill>
                  <a:srgbClr val="008080"/>
                </a:solidFill>
                <a:latin typeface="Consolas" panose="020B0609020204030204" pitchFamily="49" charset="0"/>
                <a:cs typeface="Consolas" panose="020B0609020204030204" pitchFamily="49" charset="0"/>
              </a:rPr>
              <a:t>'same’</a:t>
            </a: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ReLU</a:t>
            </a: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Convolution2d(</a:t>
            </a:r>
            <a:r>
              <a:rPr lang="en-US" sz="1200" dirty="0">
                <a:solidFill>
                  <a:srgbClr val="660099"/>
                </a:solidFill>
                <a:latin typeface="Consolas" panose="020B0609020204030204" pitchFamily="49" charset="0"/>
                <a:cs typeface="Consolas" panose="020B0609020204030204" pitchFamily="49" charset="0"/>
              </a:rPr>
              <a:t>kernel</a:t>
            </a:r>
            <a:r>
              <a:rPr lang="en-US" sz="1200" dirty="0">
                <a:latin typeface="Consolas" panose="020B0609020204030204" pitchFamily="49" charset="0"/>
                <a:cs typeface="Consolas" panose="020B0609020204030204" pitchFamily="49" charset="0"/>
              </a:rPr>
              <a:t>=(</a:t>
            </a:r>
            <a:r>
              <a:rPr lang="en-US" sz="1200" dirty="0">
                <a:solidFill>
                  <a:srgbClr val="1750EB"/>
                </a:solidFill>
                <a:latin typeface="Consolas" panose="020B0609020204030204" pitchFamily="49" charset="0"/>
                <a:cs typeface="Consolas" panose="020B0609020204030204" pitchFamily="49" charset="0"/>
              </a:rPr>
              <a:t>3</a:t>
            </a:r>
            <a:r>
              <a:rPr lang="en-US" sz="1200" dirty="0">
                <a:latin typeface="Consolas" panose="020B0609020204030204" pitchFamily="49" charset="0"/>
                <a:cs typeface="Consolas" panose="020B0609020204030204" pitchFamily="49" charset="0"/>
              </a:rPr>
              <a:t>, </a:t>
            </a:r>
            <a:r>
              <a:rPr lang="en-US" sz="1200" dirty="0">
                <a:solidFill>
                  <a:srgbClr val="1750EB"/>
                </a:solidFill>
                <a:latin typeface="Consolas" panose="020B0609020204030204" pitchFamily="49" charset="0"/>
                <a:cs typeface="Consolas" panose="020B0609020204030204" pitchFamily="49" charset="0"/>
              </a:rPr>
              <a:t>3</a:t>
            </a:r>
            <a:r>
              <a:rPr lang="en-US" sz="1200" dirty="0">
                <a:latin typeface="Consolas" panose="020B0609020204030204" pitchFamily="49" charset="0"/>
                <a:cs typeface="Consolas" panose="020B0609020204030204" pitchFamily="49" charset="0"/>
              </a:rPr>
              <a:t>),</a:t>
            </a:r>
            <a:r>
              <a:rPr lang="en-US" sz="1200" dirty="0" err="1">
                <a:solidFill>
                  <a:srgbClr val="660099"/>
                </a:solidFill>
                <a:latin typeface="Consolas" panose="020B0609020204030204" pitchFamily="49" charset="0"/>
                <a:cs typeface="Consolas" panose="020B0609020204030204" pitchFamily="49" charset="0"/>
              </a:rPr>
              <a:t>in_channels</a:t>
            </a:r>
            <a:r>
              <a:rPr lang="en-US" sz="1200" dirty="0">
                <a:latin typeface="Consolas" panose="020B0609020204030204" pitchFamily="49" charset="0"/>
                <a:cs typeface="Consolas" panose="020B0609020204030204" pitchFamily="49" charset="0"/>
              </a:rPr>
              <a:t>=</a:t>
            </a:r>
            <a:r>
              <a:rPr lang="en-US" sz="1200" dirty="0">
                <a:solidFill>
                  <a:srgbClr val="1750EB"/>
                </a:solidFill>
                <a:latin typeface="Consolas" panose="020B0609020204030204" pitchFamily="49" charset="0"/>
                <a:cs typeface="Consolas" panose="020B0609020204030204" pitchFamily="49" charset="0"/>
              </a:rPr>
              <a:t>16</a:t>
            </a:r>
            <a:r>
              <a:rPr lang="en-US" sz="1200" dirty="0">
                <a:latin typeface="Consolas" panose="020B0609020204030204" pitchFamily="49" charset="0"/>
                <a:cs typeface="Consolas" panose="020B0609020204030204" pitchFamily="49" charset="0"/>
              </a:rPr>
              <a:t>, </a:t>
            </a:r>
            <a:r>
              <a:rPr lang="en-US" sz="1200" dirty="0" err="1">
                <a:solidFill>
                  <a:srgbClr val="660099"/>
                </a:solidFill>
                <a:latin typeface="Consolas" panose="020B0609020204030204" pitchFamily="49" charset="0"/>
                <a:cs typeface="Consolas" panose="020B0609020204030204" pitchFamily="49" charset="0"/>
              </a:rPr>
              <a:t>out_channels</a:t>
            </a:r>
            <a:r>
              <a:rPr lang="en-US" sz="1200" dirty="0">
                <a:latin typeface="Consolas" panose="020B0609020204030204" pitchFamily="49" charset="0"/>
                <a:cs typeface="Consolas" panose="020B0609020204030204" pitchFamily="49" charset="0"/>
              </a:rPr>
              <a:t>=</a:t>
            </a:r>
            <a:r>
              <a:rPr lang="en-US" sz="1200" dirty="0">
                <a:solidFill>
                  <a:srgbClr val="1750EB"/>
                </a:solidFill>
                <a:latin typeface="Consolas" panose="020B0609020204030204" pitchFamily="49" charset="0"/>
                <a:cs typeface="Consolas" panose="020B0609020204030204" pitchFamily="49" charset="0"/>
              </a:rPr>
              <a:t>32</a:t>
            </a: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ReLU</a:t>
            </a: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Flatten(),</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Linear(</a:t>
            </a:r>
            <a:r>
              <a:rPr lang="en-US" sz="1200" dirty="0">
                <a:solidFill>
                  <a:srgbClr val="1750EB"/>
                </a:solidFill>
                <a:latin typeface="Consolas" panose="020B0609020204030204" pitchFamily="49" charset="0"/>
                <a:cs typeface="Consolas" panose="020B0609020204030204" pitchFamily="49" charset="0"/>
              </a:rPr>
              <a:t>25088</a:t>
            </a:r>
            <a:r>
              <a:rPr lang="en-US" sz="1200" dirty="0">
                <a:latin typeface="Consolas" panose="020B0609020204030204" pitchFamily="49" charset="0"/>
                <a:cs typeface="Consolas" panose="020B0609020204030204" pitchFamily="49" charset="0"/>
              </a:rPr>
              <a:t>, </a:t>
            </a:r>
            <a:r>
              <a:rPr lang="en-US" sz="1200" dirty="0">
                <a:solidFill>
                  <a:srgbClr val="1750EB"/>
                </a:solidFill>
                <a:latin typeface="Consolas" panose="020B0609020204030204" pitchFamily="49" charset="0"/>
                <a:cs typeface="Consolas" panose="020B0609020204030204" pitchFamily="49" charset="0"/>
              </a:rPr>
              <a:t>10</a:t>
            </a: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err="1">
                <a:latin typeface="Consolas" panose="020B0609020204030204" pitchFamily="49" charset="0"/>
                <a:cs typeface="Consolas" panose="020B0609020204030204" pitchFamily="49" charset="0"/>
              </a:rPr>
              <a:t>cost_function</a:t>
            </a:r>
            <a:r>
              <a:rPr lang="en-US" sz="1200" dirty="0">
                <a:latin typeface="Consolas" panose="020B0609020204030204" pitchFamily="49" charset="0"/>
                <a:cs typeface="Consolas" panose="020B0609020204030204" pitchFamily="49" charset="0"/>
              </a:rPr>
              <a:t> = </a:t>
            </a:r>
            <a:r>
              <a:rPr lang="en-US" sz="1200" dirty="0" err="1">
                <a:latin typeface="Consolas" panose="020B0609020204030204" pitchFamily="49" charset="0"/>
                <a:cs typeface="Consolas" panose="020B0609020204030204" pitchFamily="49" charset="0"/>
              </a:rPr>
              <a:t>CrossEntropyLoss</a:t>
            </a:r>
            <a:r>
              <a:rPr lang="en-US" sz="1200" dirty="0">
                <a:latin typeface="Consolas" panose="020B0609020204030204" pitchFamily="49" charset="0"/>
                <a:cs typeface="Consolas" panose="020B0609020204030204" pitchFamily="49" charset="0"/>
              </a:rPr>
              <a:t> () </a:t>
            </a:r>
            <a:r>
              <a:rPr lang="en-US" sz="1200" i="1" dirty="0">
                <a:solidFill>
                  <a:srgbClr val="8C8C8C"/>
                </a:solidFill>
                <a:latin typeface="Consolas" panose="020B0609020204030204" pitchFamily="49" charset="0"/>
                <a:cs typeface="Consolas" panose="020B0609020204030204" pitchFamily="49" charset="0"/>
              </a:rPr>
              <a:t># (</a:t>
            </a:r>
            <a:r>
              <a:rPr lang="en-US" sz="1200" i="1" dirty="0" err="1">
                <a:solidFill>
                  <a:srgbClr val="8C8C8C"/>
                </a:solidFill>
                <a:latin typeface="Consolas" panose="020B0609020204030204" pitchFamily="49" charset="0"/>
                <a:cs typeface="Consolas" panose="020B0609020204030204" pitchFamily="49" charset="0"/>
              </a:rPr>
              <a:t>softmax</a:t>
            </a:r>
            <a:r>
              <a:rPr lang="en-US" sz="1200" i="1" dirty="0">
                <a:solidFill>
                  <a:srgbClr val="8C8C8C"/>
                </a:solidFill>
                <a:latin typeface="Consolas" panose="020B0609020204030204" pitchFamily="49" charset="0"/>
                <a:cs typeface="Consolas" panose="020B0609020204030204" pitchFamily="49" charset="0"/>
              </a:rPr>
              <a:t> inside here)</a:t>
            </a:r>
            <a:endParaRPr lang="en-US" sz="1200" dirty="0">
              <a:latin typeface="Consolas" panose="020B0609020204030204" pitchFamily="49" charset="0"/>
              <a:cs typeface="Consolas" panose="020B0609020204030204" pitchFamily="49" charset="0"/>
            </a:endParaRPr>
          </a:p>
        </p:txBody>
      </p:sp>
      <p:sp>
        <p:nvSpPr>
          <p:cNvPr id="5" name="TextBox 4">
            <a:extLst>
              <a:ext uri="{FF2B5EF4-FFF2-40B4-BE49-F238E27FC236}">
                <a16:creationId xmlns:a16="http://schemas.microsoft.com/office/drawing/2014/main" id="{57069048-ED28-4948-A7E8-2AF047BB2E4B}"/>
              </a:ext>
            </a:extLst>
          </p:cNvPr>
          <p:cNvSpPr txBox="1"/>
          <p:nvPr/>
        </p:nvSpPr>
        <p:spPr>
          <a:xfrm>
            <a:off x="4380578" y="1832057"/>
            <a:ext cx="6744622" cy="1384995"/>
          </a:xfrm>
          <a:prstGeom prst="rect">
            <a:avLst/>
          </a:prstGeom>
          <a:solidFill>
            <a:schemeClr val="bg1"/>
          </a:solidFill>
        </p:spPr>
        <p:txBody>
          <a:bodyPr wrap="square" rtlCol="0">
            <a:spAutoFit/>
          </a:bodyPr>
          <a:lstStyle/>
          <a:p>
            <a:r>
              <a:rPr lang="en-US" sz="1200" dirty="0" err="1">
                <a:latin typeface="Consolas" panose="020B0609020204030204" pitchFamily="49" charset="0"/>
                <a:cs typeface="Consolas" panose="020B0609020204030204" pitchFamily="49" charset="0"/>
              </a:rPr>
              <a:t>fully_connected</a:t>
            </a:r>
            <a:r>
              <a:rPr lang="en-US" sz="1200" dirty="0">
                <a:latin typeface="Consolas" panose="020B0609020204030204" pitchFamily="49" charset="0"/>
                <a:cs typeface="Consolas" panose="020B0609020204030204" pitchFamily="49" charset="0"/>
              </a:rPr>
              <a:t> = </a:t>
            </a:r>
            <a:r>
              <a:rPr lang="en-US" sz="1200" dirty="0" err="1">
                <a:latin typeface="Consolas" panose="020B0609020204030204" pitchFamily="49" charset="0"/>
                <a:cs typeface="Consolas" panose="020B0609020204030204" pitchFamily="49" charset="0"/>
              </a:rPr>
              <a:t>dnn.layers.Sequential</a:t>
            </a: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Flatten(),</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Linear(</a:t>
            </a:r>
            <a:r>
              <a:rPr lang="en-US" sz="1200" dirty="0">
                <a:solidFill>
                  <a:srgbClr val="1750EB"/>
                </a:solidFill>
                <a:latin typeface="Consolas" panose="020B0609020204030204" pitchFamily="49" charset="0"/>
                <a:cs typeface="Consolas" panose="020B0609020204030204" pitchFamily="49" charset="0"/>
              </a:rPr>
              <a:t>784</a:t>
            </a:r>
            <a:r>
              <a:rPr lang="en-US" sz="1200" dirty="0">
                <a:latin typeface="Consolas" panose="020B0609020204030204" pitchFamily="49" charset="0"/>
                <a:cs typeface="Consolas" panose="020B0609020204030204" pitchFamily="49" charset="0"/>
              </a:rPr>
              <a:t>, </a:t>
            </a:r>
            <a:r>
              <a:rPr lang="en-US" sz="1200" dirty="0">
                <a:solidFill>
                  <a:srgbClr val="1750EB"/>
                </a:solidFill>
                <a:latin typeface="Consolas" panose="020B0609020204030204" pitchFamily="49" charset="0"/>
                <a:cs typeface="Consolas" panose="020B0609020204030204" pitchFamily="49" charset="0"/>
              </a:rPr>
              <a:t>256</a:t>
            </a: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Sigmoid(),</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    Linear(</a:t>
            </a:r>
            <a:r>
              <a:rPr lang="en-US" sz="1200" dirty="0">
                <a:solidFill>
                  <a:srgbClr val="1750EB"/>
                </a:solidFill>
                <a:latin typeface="Consolas" panose="020B0609020204030204" pitchFamily="49" charset="0"/>
                <a:cs typeface="Consolas" panose="020B0609020204030204" pitchFamily="49" charset="0"/>
              </a:rPr>
              <a:t>256</a:t>
            </a:r>
            <a:r>
              <a:rPr lang="en-US" sz="1200" dirty="0">
                <a:latin typeface="Consolas" panose="020B0609020204030204" pitchFamily="49" charset="0"/>
                <a:cs typeface="Consolas" panose="020B0609020204030204" pitchFamily="49" charset="0"/>
              </a:rPr>
              <a:t>, </a:t>
            </a:r>
            <a:r>
              <a:rPr lang="en-US" sz="1200" dirty="0">
                <a:solidFill>
                  <a:srgbClr val="1750EB"/>
                </a:solidFill>
                <a:latin typeface="Consolas" panose="020B0609020204030204" pitchFamily="49" charset="0"/>
                <a:cs typeface="Consolas" panose="020B0609020204030204" pitchFamily="49" charset="0"/>
              </a:rPr>
              <a:t>10</a:t>
            </a: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a:latin typeface="Consolas" panose="020B0609020204030204" pitchFamily="49" charset="0"/>
                <a:cs typeface="Consolas" panose="020B0609020204030204" pitchFamily="49" charset="0"/>
              </a:rPr>
              <a:t>)</a:t>
            </a:r>
            <a:br>
              <a:rPr lang="en-US" sz="1200" dirty="0">
                <a:latin typeface="Consolas" panose="020B0609020204030204" pitchFamily="49" charset="0"/>
                <a:cs typeface="Consolas" panose="020B0609020204030204" pitchFamily="49" charset="0"/>
              </a:rPr>
            </a:br>
            <a:r>
              <a:rPr lang="en-US" sz="1200" dirty="0" err="1">
                <a:latin typeface="Consolas" panose="020B0609020204030204" pitchFamily="49" charset="0"/>
                <a:cs typeface="Consolas" panose="020B0609020204030204" pitchFamily="49" charset="0"/>
              </a:rPr>
              <a:t>cost_function</a:t>
            </a:r>
            <a:r>
              <a:rPr lang="en-US" sz="1200" dirty="0">
                <a:latin typeface="Consolas" panose="020B0609020204030204" pitchFamily="49" charset="0"/>
                <a:cs typeface="Consolas" panose="020B0609020204030204" pitchFamily="49" charset="0"/>
              </a:rPr>
              <a:t> = </a:t>
            </a:r>
            <a:r>
              <a:rPr lang="en-US" sz="1200" dirty="0" err="1">
                <a:latin typeface="Consolas" panose="020B0609020204030204" pitchFamily="49" charset="0"/>
                <a:cs typeface="Consolas" panose="020B0609020204030204" pitchFamily="49" charset="0"/>
              </a:rPr>
              <a:t>CrossEntropyLoss</a:t>
            </a:r>
            <a:r>
              <a:rPr lang="en-US" sz="1200" dirty="0">
                <a:latin typeface="Consolas" panose="020B0609020204030204" pitchFamily="49" charset="0"/>
                <a:cs typeface="Consolas" panose="020B0609020204030204" pitchFamily="49" charset="0"/>
              </a:rPr>
              <a:t>() </a:t>
            </a:r>
            <a:r>
              <a:rPr lang="en-US" sz="1200" i="1" dirty="0">
                <a:solidFill>
                  <a:srgbClr val="8C8C8C"/>
                </a:solidFill>
                <a:latin typeface="Consolas" panose="020B0609020204030204" pitchFamily="49" charset="0"/>
                <a:cs typeface="Consolas" panose="020B0609020204030204" pitchFamily="49" charset="0"/>
              </a:rPr>
              <a:t># (</a:t>
            </a:r>
            <a:r>
              <a:rPr lang="en-US" sz="1200" i="1" dirty="0" err="1">
                <a:solidFill>
                  <a:srgbClr val="8C8C8C"/>
                </a:solidFill>
                <a:latin typeface="Consolas" panose="020B0609020204030204" pitchFamily="49" charset="0"/>
                <a:cs typeface="Consolas" panose="020B0609020204030204" pitchFamily="49" charset="0"/>
              </a:rPr>
              <a:t>softmax</a:t>
            </a:r>
            <a:r>
              <a:rPr lang="en-US" sz="1200" i="1" dirty="0">
                <a:solidFill>
                  <a:srgbClr val="8C8C8C"/>
                </a:solidFill>
                <a:latin typeface="Consolas" panose="020B0609020204030204" pitchFamily="49" charset="0"/>
                <a:cs typeface="Consolas" panose="020B0609020204030204" pitchFamily="49" charset="0"/>
              </a:rPr>
              <a:t> inside here)</a:t>
            </a:r>
            <a:endParaRPr lang="en-US" sz="1200" dirty="0">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FE5BA566-3F95-5E43-9625-614C4CB88A99}"/>
              </a:ext>
            </a:extLst>
          </p:cNvPr>
          <p:cNvSpPr txBox="1"/>
          <p:nvPr/>
        </p:nvSpPr>
        <p:spPr>
          <a:xfrm>
            <a:off x="5869200" y="3383270"/>
            <a:ext cx="3767377" cy="923330"/>
          </a:xfrm>
          <a:prstGeom prst="rect">
            <a:avLst/>
          </a:prstGeom>
          <a:noFill/>
        </p:spPr>
        <p:txBody>
          <a:bodyPr wrap="none" rtlCol="0">
            <a:spAutoFit/>
          </a:bodyPr>
          <a:lstStyle/>
          <a:p>
            <a:pPr algn="ctr"/>
            <a:r>
              <a:rPr lang="en-US" dirty="0"/>
              <a:t>2-layer fully connected baseline</a:t>
            </a:r>
          </a:p>
          <a:p>
            <a:pPr algn="ctr"/>
            <a:r>
              <a:rPr lang="en-US" dirty="0"/>
              <a:t>vs.</a:t>
            </a:r>
          </a:p>
          <a:p>
            <a:pPr algn="ctr"/>
            <a:r>
              <a:rPr lang="en-US" dirty="0"/>
              <a:t>CNN experiment</a:t>
            </a:r>
          </a:p>
        </p:txBody>
      </p:sp>
      <p:pic>
        <p:nvPicPr>
          <p:cNvPr id="9" name="Picture 8">
            <a:extLst>
              <a:ext uri="{FF2B5EF4-FFF2-40B4-BE49-F238E27FC236}">
                <a16:creationId xmlns:a16="http://schemas.microsoft.com/office/drawing/2014/main" id="{27995C7B-5684-D149-9E44-E814778AAD53}"/>
              </a:ext>
            </a:extLst>
          </p:cNvPr>
          <p:cNvPicPr>
            <a:picLocks noChangeAspect="1"/>
          </p:cNvPicPr>
          <p:nvPr/>
        </p:nvPicPr>
        <p:blipFill>
          <a:blip r:embed="rId3"/>
          <a:stretch>
            <a:fillRect/>
          </a:stretch>
        </p:blipFill>
        <p:spPr>
          <a:xfrm>
            <a:off x="1347070" y="1932000"/>
            <a:ext cx="1558527" cy="1168895"/>
          </a:xfrm>
          <a:prstGeom prst="rect">
            <a:avLst/>
          </a:prstGeom>
        </p:spPr>
      </p:pic>
      <p:sp>
        <p:nvSpPr>
          <p:cNvPr id="10" name="TextBox 9">
            <a:extLst>
              <a:ext uri="{FF2B5EF4-FFF2-40B4-BE49-F238E27FC236}">
                <a16:creationId xmlns:a16="http://schemas.microsoft.com/office/drawing/2014/main" id="{AFEC7D05-2D25-A042-BD4A-3D97A07091B4}"/>
              </a:ext>
            </a:extLst>
          </p:cNvPr>
          <p:cNvSpPr txBox="1"/>
          <p:nvPr/>
        </p:nvSpPr>
        <p:spPr>
          <a:xfrm>
            <a:off x="498333" y="3192904"/>
            <a:ext cx="3615092" cy="3693319"/>
          </a:xfrm>
          <a:prstGeom prst="rect">
            <a:avLst/>
          </a:prstGeom>
          <a:noFill/>
        </p:spPr>
        <p:txBody>
          <a:bodyPr wrap="none" rtlCol="0">
            <a:spAutoFit/>
          </a:bodyPr>
          <a:lstStyle/>
          <a:p>
            <a:pPr marL="285750" indent="-285750">
              <a:buFont typeface="Arial" panose="020B0604020202020204" pitchFamily="34" charset="0"/>
              <a:buChar char="•"/>
            </a:pPr>
            <a:r>
              <a:rPr lang="en-US" dirty="0"/>
              <a:t>28 x 28 </a:t>
            </a:r>
            <a:r>
              <a:rPr lang="en-US" dirty="0" err="1"/>
              <a:t>px</a:t>
            </a:r>
            <a:r>
              <a:rPr lang="en-US" dirty="0"/>
              <a:t> handwritten digits</a:t>
            </a:r>
            <a:br>
              <a:rPr lang="en-US" dirty="0"/>
            </a:br>
            <a:endParaRPr lang="en-US" dirty="0"/>
          </a:p>
          <a:p>
            <a:pPr marL="285750" indent="-285750">
              <a:buFont typeface="Arial" panose="020B0604020202020204" pitchFamily="34" charset="0"/>
              <a:buChar char="•"/>
            </a:pPr>
            <a:r>
              <a:rPr lang="en-US" dirty="0"/>
              <a:t>Train: 56,000, Test: 14,000</a:t>
            </a:r>
            <a:br>
              <a:rPr lang="en-US" dirty="0"/>
            </a:br>
            <a:endParaRPr lang="en-US" dirty="0"/>
          </a:p>
          <a:p>
            <a:pPr marL="285750" indent="-285750">
              <a:buFont typeface="Arial" panose="020B0604020202020204" pitchFamily="34" charset="0"/>
              <a:buChar char="•"/>
            </a:pPr>
            <a:r>
              <a:rPr lang="en-US" dirty="0"/>
              <a:t>Early stopping</a:t>
            </a:r>
            <a:br>
              <a:rPr lang="en-US" dirty="0"/>
            </a:br>
            <a:endParaRPr lang="en-US" dirty="0"/>
          </a:p>
          <a:p>
            <a:pPr marL="285750" indent="-285750">
              <a:buFont typeface="Arial" panose="020B0604020202020204" pitchFamily="34" charset="0"/>
              <a:buChar char="•"/>
            </a:pPr>
            <a:r>
              <a:rPr lang="en-US" dirty="0"/>
              <a:t>Minibatches: 100 per</a:t>
            </a:r>
            <a:br>
              <a:rPr lang="en-US" dirty="0"/>
            </a:br>
            <a:endParaRPr lang="en-US" dirty="0"/>
          </a:p>
          <a:p>
            <a:pPr marL="285750" indent="-285750">
              <a:buFont typeface="Arial" panose="020B0604020202020204" pitchFamily="34" charset="0"/>
              <a:buChar char="•"/>
            </a:pPr>
            <a:r>
              <a:rPr lang="en-US" dirty="0"/>
              <a:t>0.0001 learn rate</a:t>
            </a:r>
            <a:br>
              <a:rPr lang="en-US" dirty="0"/>
            </a:br>
            <a:endParaRPr lang="en-US" dirty="0"/>
          </a:p>
          <a:p>
            <a:pPr marL="285750" indent="-285750">
              <a:buFont typeface="Arial" panose="020B0604020202020204" pitchFamily="34" charset="0"/>
              <a:buChar char="•"/>
            </a:pPr>
            <a:r>
              <a:rPr lang="en-US" dirty="0"/>
              <a:t>Each iteration:</a:t>
            </a:r>
            <a:br>
              <a:rPr lang="en-US" dirty="0"/>
            </a:br>
            <a:r>
              <a:rPr lang="en-US" dirty="0"/>
              <a:t>    </a:t>
            </a:r>
            <a:r>
              <a:rPr lang="en-US" dirty="0" err="1"/>
              <a:t>lr</a:t>
            </a:r>
            <a:r>
              <a:rPr lang="en-US" dirty="0"/>
              <a:t> *= 0.9999</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88395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7" grpId="0" uiExpand="1" build="allAtOnce"/>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BBF90-2F1E-C441-A7C2-F8B23778F0AE}"/>
              </a:ext>
            </a:extLst>
          </p:cNvPr>
          <p:cNvSpPr>
            <a:spLocks noGrp="1"/>
          </p:cNvSpPr>
          <p:nvPr>
            <p:ph type="title"/>
          </p:nvPr>
        </p:nvSpPr>
        <p:spPr/>
        <p:txBody>
          <a:bodyPr/>
          <a:lstStyle/>
          <a:p>
            <a:r>
              <a:rPr lang="en-US" dirty="0"/>
              <a:t>Results</a:t>
            </a:r>
          </a:p>
        </p:txBody>
      </p:sp>
      <p:sp>
        <p:nvSpPr>
          <p:cNvPr id="5" name="TextBox 4">
            <a:extLst>
              <a:ext uri="{FF2B5EF4-FFF2-40B4-BE49-F238E27FC236}">
                <a16:creationId xmlns:a16="http://schemas.microsoft.com/office/drawing/2014/main" id="{62E762F7-3000-A446-B6A4-C76C68067A4A}"/>
              </a:ext>
            </a:extLst>
          </p:cNvPr>
          <p:cNvSpPr txBox="1"/>
          <p:nvPr/>
        </p:nvSpPr>
        <p:spPr>
          <a:xfrm>
            <a:off x="1837801" y="5325762"/>
            <a:ext cx="2965877" cy="1200329"/>
          </a:xfrm>
          <a:prstGeom prst="rect">
            <a:avLst/>
          </a:prstGeom>
          <a:noFill/>
        </p:spPr>
        <p:txBody>
          <a:bodyPr wrap="none" rtlCol="0">
            <a:spAutoFit/>
          </a:bodyPr>
          <a:lstStyle/>
          <a:p>
            <a:r>
              <a:rPr lang="en-US" dirty="0"/>
              <a:t>Mean classification error:</a:t>
            </a:r>
            <a:br>
              <a:rPr lang="en-US" dirty="0"/>
            </a:br>
            <a:r>
              <a:rPr lang="en-US" dirty="0"/>
              <a:t>Train: 0.1%</a:t>
            </a:r>
            <a:br>
              <a:rPr lang="en-US" dirty="0"/>
            </a:br>
            <a:r>
              <a:rPr lang="en-US" dirty="0"/>
              <a:t>Test:  2.5% </a:t>
            </a:r>
            <a:br>
              <a:rPr lang="en-US" dirty="0"/>
            </a:br>
            <a:r>
              <a:rPr lang="en-US" dirty="0"/>
              <a:t>Train Duration: ~10 min</a:t>
            </a:r>
          </a:p>
        </p:txBody>
      </p:sp>
      <p:graphicFrame>
        <p:nvGraphicFramePr>
          <p:cNvPr id="7" name="Chart 6">
            <a:extLst>
              <a:ext uri="{FF2B5EF4-FFF2-40B4-BE49-F238E27FC236}">
                <a16:creationId xmlns:a16="http://schemas.microsoft.com/office/drawing/2014/main" id="{63742FBE-41BA-EC4E-A2E6-D96CC9496D71}"/>
              </a:ext>
            </a:extLst>
          </p:cNvPr>
          <p:cNvGraphicFramePr>
            <a:graphicFrameLocks/>
          </p:cNvGraphicFramePr>
          <p:nvPr>
            <p:extLst>
              <p:ext uri="{D42A27DB-BD31-4B8C-83A1-F6EECF244321}">
                <p14:modId xmlns:p14="http://schemas.microsoft.com/office/powerpoint/2010/main" val="1319343053"/>
              </p:ext>
            </p:extLst>
          </p:nvPr>
        </p:nvGraphicFramePr>
        <p:xfrm>
          <a:off x="1066800" y="1952453"/>
          <a:ext cx="4572000"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68AA8F8C-942D-3C4E-B4BF-53CC37E8C38C}"/>
              </a:ext>
            </a:extLst>
          </p:cNvPr>
          <p:cNvSpPr txBox="1"/>
          <p:nvPr/>
        </p:nvSpPr>
        <p:spPr>
          <a:xfrm>
            <a:off x="6899061" y="5325762"/>
            <a:ext cx="3235181" cy="1200329"/>
          </a:xfrm>
          <a:prstGeom prst="rect">
            <a:avLst/>
          </a:prstGeom>
          <a:noFill/>
        </p:spPr>
        <p:txBody>
          <a:bodyPr wrap="none" rtlCol="0">
            <a:spAutoFit/>
          </a:bodyPr>
          <a:lstStyle/>
          <a:p>
            <a:r>
              <a:rPr lang="en-US" dirty="0"/>
              <a:t>Mean classification error:</a:t>
            </a:r>
            <a:br>
              <a:rPr lang="en-US" dirty="0"/>
            </a:br>
            <a:r>
              <a:rPr lang="en-US" dirty="0"/>
              <a:t>Train: 2.6%</a:t>
            </a:r>
            <a:br>
              <a:rPr lang="en-US" dirty="0"/>
            </a:br>
            <a:r>
              <a:rPr lang="en-US" dirty="0"/>
              <a:t>Test:  3.1% </a:t>
            </a:r>
            <a:br>
              <a:rPr lang="en-US" dirty="0"/>
            </a:br>
            <a:r>
              <a:rPr lang="en-US" dirty="0"/>
              <a:t>Train Duration: ~1 </a:t>
            </a:r>
            <a:r>
              <a:rPr lang="en-US" dirty="0" err="1"/>
              <a:t>hr</a:t>
            </a:r>
            <a:r>
              <a:rPr lang="en-US" dirty="0"/>
              <a:t>/epoch</a:t>
            </a:r>
          </a:p>
        </p:txBody>
      </p:sp>
      <p:graphicFrame>
        <p:nvGraphicFramePr>
          <p:cNvPr id="10" name="Chart 9">
            <a:extLst>
              <a:ext uri="{FF2B5EF4-FFF2-40B4-BE49-F238E27FC236}">
                <a16:creationId xmlns:a16="http://schemas.microsoft.com/office/drawing/2014/main" id="{0C7662F4-D14A-CE4A-B1F6-62B0F2312D47}"/>
              </a:ext>
            </a:extLst>
          </p:cNvPr>
          <p:cNvGraphicFramePr>
            <a:graphicFrameLocks/>
          </p:cNvGraphicFramePr>
          <p:nvPr>
            <p:extLst>
              <p:ext uri="{D42A27DB-BD31-4B8C-83A1-F6EECF244321}">
                <p14:modId xmlns:p14="http://schemas.microsoft.com/office/powerpoint/2010/main" val="116665428"/>
              </p:ext>
            </p:extLst>
          </p:nvPr>
        </p:nvGraphicFramePr>
        <p:xfrm>
          <a:off x="6230651" y="1958653"/>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230473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Savon</Template>
  <TotalTime>6285</TotalTime>
  <Words>1139</Words>
  <Application>Microsoft Macintosh PowerPoint</Application>
  <PresentationFormat>Widescreen</PresentationFormat>
  <Paragraphs>157</Paragraphs>
  <Slides>12</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Cambria Math</vt:lpstr>
      <vt:lpstr>Century Gothic</vt:lpstr>
      <vt:lpstr>Consolas</vt:lpstr>
      <vt:lpstr>Garamond</vt:lpstr>
      <vt:lpstr>Savon</vt:lpstr>
      <vt:lpstr>CONVOLUTIONAL NEURAL NETWORKS</vt:lpstr>
      <vt:lpstr>Convolution</vt:lpstr>
      <vt:lpstr>Convolution and Images, Convolution and Sound</vt:lpstr>
      <vt:lpstr>Back Propagation</vt:lpstr>
      <vt:lpstr>My Backprop Implementation</vt:lpstr>
      <vt:lpstr>Convolution: Implementation</vt:lpstr>
      <vt:lpstr>Numerical Gradient Testing</vt:lpstr>
      <vt:lpstr>Experiment - MNIST</vt:lpstr>
      <vt:lpstr>Results</vt:lpstr>
      <vt:lpstr>A Deeper Look</vt:lpstr>
      <vt:lpstr>Lessons Learned</vt:lpstr>
      <vt:lpstr>Experiment – CSLU Kids’ Speech</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CONVOLUTIONAL NEURAL NETWORKS</dc:title>
  <dc:creator>Microsoft Office User</dc:creator>
  <cp:lastModifiedBy>Microsoft Office User</cp:lastModifiedBy>
  <cp:revision>36</cp:revision>
  <dcterms:created xsi:type="dcterms:W3CDTF">2020-06-17T03:04:34Z</dcterms:created>
  <dcterms:modified xsi:type="dcterms:W3CDTF">2020-06-22T02:51:03Z</dcterms:modified>
</cp:coreProperties>
</file>

<file path=docProps/thumbnail.jpeg>
</file>